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37"/>
  </p:notesMasterIdLst>
  <p:sldIdLst>
    <p:sldId id="513" r:id="rId2"/>
    <p:sldId id="563" r:id="rId3"/>
    <p:sldId id="529" r:id="rId4"/>
    <p:sldId id="521" r:id="rId5"/>
    <p:sldId id="542" r:id="rId6"/>
    <p:sldId id="524" r:id="rId7"/>
    <p:sldId id="522" r:id="rId8"/>
    <p:sldId id="526" r:id="rId9"/>
    <p:sldId id="528" r:id="rId10"/>
    <p:sldId id="535" r:id="rId11"/>
    <p:sldId id="550" r:id="rId12"/>
    <p:sldId id="551" r:id="rId13"/>
    <p:sldId id="552" r:id="rId14"/>
    <p:sldId id="553" r:id="rId15"/>
    <p:sldId id="547" r:id="rId16"/>
    <p:sldId id="548" r:id="rId17"/>
    <p:sldId id="549" r:id="rId18"/>
    <p:sldId id="557" r:id="rId19"/>
    <p:sldId id="546" r:id="rId20"/>
    <p:sldId id="558" r:id="rId21"/>
    <p:sldId id="561" r:id="rId22"/>
    <p:sldId id="562" r:id="rId23"/>
    <p:sldId id="564" r:id="rId24"/>
    <p:sldId id="339" r:id="rId25"/>
    <p:sldId id="515" r:id="rId26"/>
    <p:sldId id="516" r:id="rId27"/>
    <p:sldId id="517" r:id="rId28"/>
    <p:sldId id="514" r:id="rId29"/>
    <p:sldId id="541" r:id="rId30"/>
    <p:sldId id="540" r:id="rId31"/>
    <p:sldId id="539" r:id="rId32"/>
    <p:sldId id="512" r:id="rId33"/>
    <p:sldId id="458" r:id="rId34"/>
    <p:sldId id="534" r:id="rId35"/>
    <p:sldId id="342" r:id="rId3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Maricela" initials="P" lastIdx="1" clrIdx="0">
    <p:extLst>
      <p:ext uri="{19B8F6BF-5375-455C-9EA6-DF929625EA0E}">
        <p15:presenceInfo xmlns:p15="http://schemas.microsoft.com/office/powerpoint/2012/main" userId="PcMaric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9D1"/>
    <a:srgbClr val="F2DE88"/>
    <a:srgbClr val="FFCC00"/>
    <a:srgbClr val="6176DD"/>
    <a:srgbClr val="EF8B7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114" d="100"/>
          <a:sy n="114" d="100"/>
        </p:scale>
        <p:origin x="3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60796-BD07-4ACD-A595-ACC57FDE7A57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7C5B6AA-FB43-440E-B5AF-F05A94EDE2A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sz="1700" b="1" dirty="0">
              <a:latin typeface="Arial" panose="020B0604020202020204" pitchFamily="34" charset="0"/>
              <a:cs typeface="Arial" panose="020B0604020202020204" pitchFamily="34" charset="0"/>
            </a:rPr>
            <a:t>FECHA, LUGAR Y ÓRGANO QUE RESUELVE</a:t>
          </a:r>
        </a:p>
      </dgm:t>
    </dgm:pt>
    <dgm:pt modelId="{83EA3DBF-09CD-49A8-84CF-3D424B586D13}" type="parTrans" cxnId="{D5FEBA85-B76E-44D2-9F62-19749F97A87F}">
      <dgm:prSet/>
      <dgm:spPr/>
      <dgm:t>
        <a:bodyPr/>
        <a:lstStyle/>
        <a:p>
          <a:endParaRPr lang="es-E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2308B-21B3-4DD0-8AB0-84BE78C905E3}" type="sibTrans" cxnId="{D5FEBA85-B76E-44D2-9F62-19749F97A87F}">
      <dgm:prSet/>
      <dgm:spPr/>
      <dgm:t>
        <a:bodyPr/>
        <a:lstStyle/>
        <a:p>
          <a:endParaRPr lang="es-E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7E4AF-8F32-4F9D-B479-E35E44DD5329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sz="1700" b="1" dirty="0">
              <a:latin typeface="Arial" panose="020B0604020202020204" pitchFamily="34" charset="0"/>
              <a:cs typeface="Arial" panose="020B0604020202020204" pitchFamily="34" charset="0"/>
            </a:rPr>
            <a:t>RESUMEN DE HECHOS O PUNTOS DE DERECHO CONTROVERTIDOS </a:t>
          </a:r>
        </a:p>
      </dgm:t>
    </dgm:pt>
    <dgm:pt modelId="{4482330E-BB91-444B-9628-C2E9E5DC35CE}" type="parTrans" cxnId="{437B1D28-B7BC-4EBE-A23C-3A0A2052B710}">
      <dgm:prSet/>
      <dgm:spPr/>
      <dgm:t>
        <a:bodyPr/>
        <a:lstStyle/>
        <a:p>
          <a:endParaRPr lang="es-E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80EDB-EF93-4DAB-A848-B51E8D300EC3}" type="sibTrans" cxnId="{437B1D28-B7BC-4EBE-A23C-3A0A2052B710}">
      <dgm:prSet/>
      <dgm:spPr/>
      <dgm:t>
        <a:bodyPr/>
        <a:lstStyle/>
        <a:p>
          <a:endParaRPr lang="es-E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2325E-1139-4F90-B83D-632FA67A263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sz="1700" b="1" dirty="0">
              <a:latin typeface="Arial" panose="020B0604020202020204" pitchFamily="34" charset="0"/>
              <a:cs typeface="Arial" panose="020B0604020202020204" pitchFamily="34" charset="0"/>
            </a:rPr>
            <a:t>ANÁLISIS DE AGRAVIOS </a:t>
          </a:r>
        </a:p>
      </dgm:t>
    </dgm:pt>
    <dgm:pt modelId="{4126301E-A549-4284-BB5C-A66ED6E9C8B9}" type="parTrans" cxnId="{0E7FB852-5C29-4921-81CE-7F6E9390E3B3}">
      <dgm:prSet/>
      <dgm:spPr/>
      <dgm:t>
        <a:bodyPr/>
        <a:lstStyle/>
        <a:p>
          <a:endParaRPr lang="es-E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D902F7-6A4A-47A8-90D2-AB6C92B0A2BA}" type="sibTrans" cxnId="{0E7FB852-5C29-4921-81CE-7F6E9390E3B3}">
      <dgm:prSet/>
      <dgm:spPr/>
      <dgm:t>
        <a:bodyPr/>
        <a:lstStyle/>
        <a:p>
          <a:endParaRPr lang="es-ES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CBC16-F43F-438D-86E3-C8863DF74F1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sz="1700" b="1" dirty="0">
              <a:latin typeface="Arial" panose="020B0604020202020204" pitchFamily="34" charset="0"/>
              <a:cs typeface="Arial" panose="020B0604020202020204" pitchFamily="34" charset="0"/>
            </a:rPr>
            <a:t>PLAZOS PARA SU CUMPLIMIENTO</a:t>
          </a:r>
        </a:p>
      </dgm:t>
    </dgm:pt>
    <dgm:pt modelId="{85388B26-C890-4A82-B0B1-31E32CC43ACC}" type="parTrans" cxnId="{A06BB679-C23D-4F22-98F7-419DCE9B5279}">
      <dgm:prSet/>
      <dgm:spPr/>
      <dgm:t>
        <a:bodyPr/>
        <a:lstStyle/>
        <a:p>
          <a:endParaRPr lang="es-ES" sz="1800" b="1"/>
        </a:p>
      </dgm:t>
    </dgm:pt>
    <dgm:pt modelId="{859FC598-7D4A-40BE-A4A9-5A7D9F991E6C}" type="sibTrans" cxnId="{A06BB679-C23D-4F22-98F7-419DCE9B5279}">
      <dgm:prSet/>
      <dgm:spPr/>
      <dgm:t>
        <a:bodyPr/>
        <a:lstStyle/>
        <a:p>
          <a:endParaRPr lang="es-ES" sz="1800" b="1"/>
        </a:p>
      </dgm:t>
    </dgm:pt>
    <dgm:pt modelId="{34288025-A795-40D9-B1F5-57C059C048A4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sz="1700" b="1" dirty="0">
              <a:latin typeface="Arial" panose="020B0604020202020204" pitchFamily="34" charset="0"/>
              <a:cs typeface="Arial" panose="020B0604020202020204" pitchFamily="34" charset="0"/>
            </a:rPr>
            <a:t>EXAMEN Y VALORACIÓN DE LAS PRUEBAS </a:t>
          </a:r>
        </a:p>
      </dgm:t>
    </dgm:pt>
    <dgm:pt modelId="{45C653EE-5CDB-4DEA-B88F-9C50DEE04E0F}" type="parTrans" cxnId="{9D96D617-EF71-46B8-9B37-E049199E05A9}">
      <dgm:prSet/>
      <dgm:spPr/>
      <dgm:t>
        <a:bodyPr/>
        <a:lstStyle/>
        <a:p>
          <a:endParaRPr lang="es-ES" sz="1800" b="1"/>
        </a:p>
      </dgm:t>
    </dgm:pt>
    <dgm:pt modelId="{486C90B7-F11B-4AA9-9AD7-35E52C98A394}" type="sibTrans" cxnId="{9D96D617-EF71-46B8-9B37-E049199E05A9}">
      <dgm:prSet/>
      <dgm:spPr/>
      <dgm:t>
        <a:bodyPr/>
        <a:lstStyle/>
        <a:p>
          <a:endParaRPr lang="es-ES" sz="1800" b="1"/>
        </a:p>
      </dgm:t>
    </dgm:pt>
    <dgm:pt modelId="{F8480A01-0682-40D4-9769-6F49DC411BE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sz="1700" b="1" dirty="0">
              <a:latin typeface="Arial" panose="020B0604020202020204" pitchFamily="34" charset="0"/>
              <a:cs typeface="Arial" panose="020B0604020202020204" pitchFamily="34" charset="0"/>
            </a:rPr>
            <a:t>FUNDAMENTOS JURÍDICOS </a:t>
          </a:r>
        </a:p>
      </dgm:t>
    </dgm:pt>
    <dgm:pt modelId="{DDBDE4DD-0CDE-4325-BD64-BDB52D04BC2E}" type="parTrans" cxnId="{FDBBA36D-EC03-4D2A-ACE7-222D71C74EA7}">
      <dgm:prSet/>
      <dgm:spPr/>
      <dgm:t>
        <a:bodyPr/>
        <a:lstStyle/>
        <a:p>
          <a:endParaRPr lang="es-ES" sz="1800" b="1"/>
        </a:p>
      </dgm:t>
    </dgm:pt>
    <dgm:pt modelId="{F6B55C97-FCD7-4995-97D1-2C8331B94906}" type="sibTrans" cxnId="{FDBBA36D-EC03-4D2A-ACE7-222D71C74EA7}">
      <dgm:prSet/>
      <dgm:spPr/>
      <dgm:t>
        <a:bodyPr/>
        <a:lstStyle/>
        <a:p>
          <a:endParaRPr lang="es-ES" sz="1800" b="1"/>
        </a:p>
      </dgm:t>
    </dgm:pt>
    <dgm:pt modelId="{61A26342-09F6-45CD-BD6A-9FB610DECF5A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sz="1700" b="1" dirty="0">
              <a:latin typeface="Arial" panose="020B0604020202020204" pitchFamily="34" charset="0"/>
              <a:cs typeface="Arial" panose="020B0604020202020204" pitchFamily="34" charset="0"/>
            </a:rPr>
            <a:t>PUNTOS RESOLUTIVOS </a:t>
          </a:r>
        </a:p>
      </dgm:t>
    </dgm:pt>
    <dgm:pt modelId="{03A68E09-BAD1-4F01-8BC0-E4D72062FD61}" type="parTrans" cxnId="{6DD19186-4645-4482-B2BE-3B63DD0BA599}">
      <dgm:prSet/>
      <dgm:spPr/>
      <dgm:t>
        <a:bodyPr/>
        <a:lstStyle/>
        <a:p>
          <a:endParaRPr lang="es-ES" sz="1800" b="1"/>
        </a:p>
      </dgm:t>
    </dgm:pt>
    <dgm:pt modelId="{9D3DDD3E-30C7-4A44-9F50-06FF37C455AD}" type="sibTrans" cxnId="{6DD19186-4645-4482-B2BE-3B63DD0BA599}">
      <dgm:prSet/>
      <dgm:spPr/>
      <dgm:t>
        <a:bodyPr/>
        <a:lstStyle/>
        <a:p>
          <a:endParaRPr lang="es-ES" sz="1800" b="1"/>
        </a:p>
      </dgm:t>
    </dgm:pt>
    <dgm:pt modelId="{668014A1-97F3-4BA9-B95D-D29C81F7282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MX" sz="1700" b="1" dirty="0">
              <a:latin typeface="Arial" panose="020B0604020202020204" pitchFamily="34" charset="0"/>
              <a:cs typeface="Arial" panose="020B0604020202020204" pitchFamily="34" charset="0"/>
            </a:rPr>
            <a:t>CLARAS, PRECISAS, CONGRUENTES Y EXHAUSTIVAS</a:t>
          </a:r>
          <a:endParaRPr lang="es-E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68A4A-3219-4CAF-B059-E34FE6A9DC64}" type="parTrans" cxnId="{FA375D96-9B4C-4A00-AFF5-048B62550D3A}">
      <dgm:prSet/>
      <dgm:spPr/>
      <dgm:t>
        <a:bodyPr/>
        <a:lstStyle/>
        <a:p>
          <a:endParaRPr lang="es-MX"/>
        </a:p>
      </dgm:t>
    </dgm:pt>
    <dgm:pt modelId="{1A0CC874-B94D-450F-AECB-1B3572AF9F44}" type="sibTrans" cxnId="{FA375D96-9B4C-4A00-AFF5-048B62550D3A}">
      <dgm:prSet/>
      <dgm:spPr/>
      <dgm:t>
        <a:bodyPr/>
        <a:lstStyle/>
        <a:p>
          <a:endParaRPr lang="es-MX"/>
        </a:p>
      </dgm:t>
    </dgm:pt>
    <dgm:pt modelId="{3110B419-746B-46FF-BBC2-68AB0D7E4DAD}" type="pres">
      <dgm:prSet presAssocID="{DB060796-BD07-4ACD-A595-ACC57FDE7A57}" presName="compositeShape" presStyleCnt="0">
        <dgm:presLayoutVars>
          <dgm:dir/>
          <dgm:resizeHandles/>
        </dgm:presLayoutVars>
      </dgm:prSet>
      <dgm:spPr/>
    </dgm:pt>
    <dgm:pt modelId="{497519C7-C607-4A68-B87D-B68E1AA9AC3D}" type="pres">
      <dgm:prSet presAssocID="{DB060796-BD07-4ACD-A595-ACC57FDE7A57}" presName="pyramid" presStyleLbl="node1" presStyleIdx="0" presStyleCnt="1" custScaleX="18723" custScaleY="1841" custLinFactNeighborX="-39791" custLinFactNeighborY="-63986"/>
      <dgm:spPr>
        <a:solidFill>
          <a:schemeClr val="accent1">
            <a:lumMod val="40000"/>
            <a:lumOff val="60000"/>
          </a:schemeClr>
        </a:solidFill>
      </dgm:spPr>
    </dgm:pt>
    <dgm:pt modelId="{E7C5B4A8-35F9-41FB-B9FA-8717899A0AF5}" type="pres">
      <dgm:prSet presAssocID="{DB060796-BD07-4ACD-A595-ACC57FDE7A57}" presName="theList" presStyleCnt="0"/>
      <dgm:spPr/>
    </dgm:pt>
    <dgm:pt modelId="{646E018B-3334-4D67-A35A-A1EC668E4691}" type="pres">
      <dgm:prSet presAssocID="{E7C5B6AA-FB43-440E-B5AF-F05A94EDE2AB}" presName="aNode" presStyleLbl="fgAcc1" presStyleIdx="0" presStyleCnt="8" custScaleX="277953" custScaleY="78109" custLinFactY="-15495" custLinFactNeighborX="0" custLinFactNeighborY="-100000">
        <dgm:presLayoutVars>
          <dgm:bulletEnabled val="1"/>
        </dgm:presLayoutVars>
      </dgm:prSet>
      <dgm:spPr/>
    </dgm:pt>
    <dgm:pt modelId="{36778CD4-829A-4388-963C-97B100FFADBD}" type="pres">
      <dgm:prSet presAssocID="{E7C5B6AA-FB43-440E-B5AF-F05A94EDE2AB}" presName="aSpace" presStyleCnt="0"/>
      <dgm:spPr/>
    </dgm:pt>
    <dgm:pt modelId="{068223FD-2009-414C-8B9B-B637FD1C238A}" type="pres">
      <dgm:prSet presAssocID="{22D7E4AF-8F32-4F9D-B479-E35E44DD5329}" presName="aNode" presStyleLbl="fgAcc1" presStyleIdx="1" presStyleCnt="8" custScaleX="277953" custScaleY="122507" custLinFactY="-286" custLinFactNeighborX="0" custLinFactNeighborY="-100000">
        <dgm:presLayoutVars>
          <dgm:bulletEnabled val="1"/>
        </dgm:presLayoutVars>
      </dgm:prSet>
      <dgm:spPr/>
    </dgm:pt>
    <dgm:pt modelId="{27E08A43-5658-4CA2-8CF8-6B871575476D}" type="pres">
      <dgm:prSet presAssocID="{22D7E4AF-8F32-4F9D-B479-E35E44DD5329}" presName="aSpace" presStyleCnt="0"/>
      <dgm:spPr/>
    </dgm:pt>
    <dgm:pt modelId="{FE574F7C-E0B8-4683-A236-13357404DE90}" type="pres">
      <dgm:prSet presAssocID="{DA52325E-1139-4F90-B83D-632FA67A263B}" presName="aNode" presStyleLbl="fgAcc1" presStyleIdx="2" presStyleCnt="8" custScaleX="277953" custScaleY="96277" custLinFactY="4657" custLinFactNeighborX="0" custLinFactNeighborY="100000">
        <dgm:presLayoutVars>
          <dgm:bulletEnabled val="1"/>
        </dgm:presLayoutVars>
      </dgm:prSet>
      <dgm:spPr/>
    </dgm:pt>
    <dgm:pt modelId="{6843C919-34EF-4478-9320-DE5A84770724}" type="pres">
      <dgm:prSet presAssocID="{DA52325E-1139-4F90-B83D-632FA67A263B}" presName="aSpace" presStyleCnt="0"/>
      <dgm:spPr/>
    </dgm:pt>
    <dgm:pt modelId="{512AF8AA-41BB-4AE9-BF67-CAEB2CC5AC82}" type="pres">
      <dgm:prSet presAssocID="{34288025-A795-40D9-B1F5-57C059C048A4}" presName="aNode" presStyleLbl="fgAcc1" presStyleIdx="3" presStyleCnt="8" custScaleX="277953" custScaleY="82649" custLinFactY="30765" custLinFactNeighborX="0" custLinFactNeighborY="100000">
        <dgm:presLayoutVars>
          <dgm:bulletEnabled val="1"/>
        </dgm:presLayoutVars>
      </dgm:prSet>
      <dgm:spPr/>
    </dgm:pt>
    <dgm:pt modelId="{77416CDB-2E89-4C5E-B144-FB14A965220D}" type="pres">
      <dgm:prSet presAssocID="{34288025-A795-40D9-B1F5-57C059C048A4}" presName="aSpace" presStyleCnt="0"/>
      <dgm:spPr/>
    </dgm:pt>
    <dgm:pt modelId="{3E969CEE-B463-4046-8CAA-7CDD96F6C45B}" type="pres">
      <dgm:prSet presAssocID="{F8480A01-0682-40D4-9769-6F49DC411BE7}" presName="aNode" presStyleLbl="fgAcc1" presStyleIdx="4" presStyleCnt="8" custScaleX="277953" custScaleY="88705" custLinFactY="41186" custLinFactNeighborX="0" custLinFactNeighborY="100000">
        <dgm:presLayoutVars>
          <dgm:bulletEnabled val="1"/>
        </dgm:presLayoutVars>
      </dgm:prSet>
      <dgm:spPr/>
    </dgm:pt>
    <dgm:pt modelId="{BBD9074D-CE5C-4A26-974D-E283B7548115}" type="pres">
      <dgm:prSet presAssocID="{F8480A01-0682-40D4-9769-6F49DC411BE7}" presName="aSpace" presStyleCnt="0"/>
      <dgm:spPr/>
    </dgm:pt>
    <dgm:pt modelId="{D332A0A7-6B69-4800-ADA8-1F0E61334B57}" type="pres">
      <dgm:prSet presAssocID="{61A26342-09F6-45CD-BD6A-9FB610DECF5A}" presName="aNode" presStyleLbl="fgAcc1" presStyleIdx="5" presStyleCnt="8" custScaleX="277953" custScaleY="78396" custLinFactY="63032" custLinFactNeighborX="0" custLinFactNeighborY="100000">
        <dgm:presLayoutVars>
          <dgm:bulletEnabled val="1"/>
        </dgm:presLayoutVars>
      </dgm:prSet>
      <dgm:spPr/>
    </dgm:pt>
    <dgm:pt modelId="{EEC48735-BC28-4337-9E3D-5D584AD7D283}" type="pres">
      <dgm:prSet presAssocID="{61A26342-09F6-45CD-BD6A-9FB610DECF5A}" presName="aSpace" presStyleCnt="0"/>
      <dgm:spPr/>
    </dgm:pt>
    <dgm:pt modelId="{7C9B116F-D749-49AA-9D97-80B89876DB06}" type="pres">
      <dgm:prSet presAssocID="{403CBC16-F43F-438D-86E3-C8863DF74F1E}" presName="aNode" presStyleLbl="fgAcc1" presStyleIdx="6" presStyleCnt="8" custScaleX="277953" custScaleY="84204" custLinFactY="77553" custLinFactNeighborX="-1588" custLinFactNeighborY="100000">
        <dgm:presLayoutVars>
          <dgm:bulletEnabled val="1"/>
        </dgm:presLayoutVars>
      </dgm:prSet>
      <dgm:spPr/>
    </dgm:pt>
    <dgm:pt modelId="{58CEC15B-6DC7-4618-8CA9-6D8066D79DF3}" type="pres">
      <dgm:prSet presAssocID="{403CBC16-F43F-438D-86E3-C8863DF74F1E}" presName="aSpace" presStyleCnt="0"/>
      <dgm:spPr/>
    </dgm:pt>
    <dgm:pt modelId="{A46A1D40-F74E-47B3-8A4C-1F295DB4FA87}" type="pres">
      <dgm:prSet presAssocID="{668014A1-97F3-4BA9-B95D-D29C81F72829}" presName="aNode" presStyleLbl="fgAcc1" presStyleIdx="7" presStyleCnt="8" custScaleX="277953" custScaleY="89726" custLinFactY="104834" custLinFactNeighborX="0" custLinFactNeighborY="200000">
        <dgm:presLayoutVars>
          <dgm:bulletEnabled val="1"/>
        </dgm:presLayoutVars>
      </dgm:prSet>
      <dgm:spPr/>
    </dgm:pt>
    <dgm:pt modelId="{5F1D9EC5-321D-467C-80A0-1F63FB988958}" type="pres">
      <dgm:prSet presAssocID="{668014A1-97F3-4BA9-B95D-D29C81F72829}" presName="aSpace" presStyleCnt="0"/>
      <dgm:spPr/>
    </dgm:pt>
  </dgm:ptLst>
  <dgm:cxnLst>
    <dgm:cxn modelId="{9D96D617-EF71-46B8-9B37-E049199E05A9}" srcId="{DB060796-BD07-4ACD-A595-ACC57FDE7A57}" destId="{34288025-A795-40D9-B1F5-57C059C048A4}" srcOrd="3" destOrd="0" parTransId="{45C653EE-5CDB-4DEA-B88F-9C50DEE04E0F}" sibTransId="{486C90B7-F11B-4AA9-9AD7-35E52C98A394}"/>
    <dgm:cxn modelId="{437B1D28-B7BC-4EBE-A23C-3A0A2052B710}" srcId="{DB060796-BD07-4ACD-A595-ACC57FDE7A57}" destId="{22D7E4AF-8F32-4F9D-B479-E35E44DD5329}" srcOrd="1" destOrd="0" parTransId="{4482330E-BB91-444B-9628-C2E9E5DC35CE}" sibTransId="{D2B80EDB-EF93-4DAB-A848-B51E8D300EC3}"/>
    <dgm:cxn modelId="{EB03E03F-AA24-4DC5-A308-565EF5FF820C}" type="presOf" srcId="{22D7E4AF-8F32-4F9D-B479-E35E44DD5329}" destId="{068223FD-2009-414C-8B9B-B637FD1C238A}" srcOrd="0" destOrd="0" presId="urn:microsoft.com/office/officeart/2005/8/layout/pyramid2"/>
    <dgm:cxn modelId="{FDBBA36D-EC03-4D2A-ACE7-222D71C74EA7}" srcId="{DB060796-BD07-4ACD-A595-ACC57FDE7A57}" destId="{F8480A01-0682-40D4-9769-6F49DC411BE7}" srcOrd="4" destOrd="0" parTransId="{DDBDE4DD-0CDE-4325-BD64-BDB52D04BC2E}" sibTransId="{F6B55C97-FCD7-4995-97D1-2C8331B94906}"/>
    <dgm:cxn modelId="{0E7FB852-5C29-4921-81CE-7F6E9390E3B3}" srcId="{DB060796-BD07-4ACD-A595-ACC57FDE7A57}" destId="{DA52325E-1139-4F90-B83D-632FA67A263B}" srcOrd="2" destOrd="0" parTransId="{4126301E-A549-4284-BB5C-A66ED6E9C8B9}" sibTransId="{56D902F7-6A4A-47A8-90D2-AB6C92B0A2BA}"/>
    <dgm:cxn modelId="{A06BB679-C23D-4F22-98F7-419DCE9B5279}" srcId="{DB060796-BD07-4ACD-A595-ACC57FDE7A57}" destId="{403CBC16-F43F-438D-86E3-C8863DF74F1E}" srcOrd="6" destOrd="0" parTransId="{85388B26-C890-4A82-B0B1-31E32CC43ACC}" sibTransId="{859FC598-7D4A-40BE-A4A9-5A7D9F991E6C}"/>
    <dgm:cxn modelId="{047FF87E-6699-45E1-9950-F3DFD5FD9F6A}" type="presOf" srcId="{DB060796-BD07-4ACD-A595-ACC57FDE7A57}" destId="{3110B419-746B-46FF-BBC2-68AB0D7E4DAD}" srcOrd="0" destOrd="0" presId="urn:microsoft.com/office/officeart/2005/8/layout/pyramid2"/>
    <dgm:cxn modelId="{D5FEBA85-B76E-44D2-9F62-19749F97A87F}" srcId="{DB060796-BD07-4ACD-A595-ACC57FDE7A57}" destId="{E7C5B6AA-FB43-440E-B5AF-F05A94EDE2AB}" srcOrd="0" destOrd="0" parTransId="{83EA3DBF-09CD-49A8-84CF-3D424B586D13}" sibTransId="{0952308B-21B3-4DD0-8AB0-84BE78C905E3}"/>
    <dgm:cxn modelId="{6DD19186-4645-4482-B2BE-3B63DD0BA599}" srcId="{DB060796-BD07-4ACD-A595-ACC57FDE7A57}" destId="{61A26342-09F6-45CD-BD6A-9FB610DECF5A}" srcOrd="5" destOrd="0" parTransId="{03A68E09-BAD1-4F01-8BC0-E4D72062FD61}" sibTransId="{9D3DDD3E-30C7-4A44-9F50-06FF37C455AD}"/>
    <dgm:cxn modelId="{FA375D96-9B4C-4A00-AFF5-048B62550D3A}" srcId="{DB060796-BD07-4ACD-A595-ACC57FDE7A57}" destId="{668014A1-97F3-4BA9-B95D-D29C81F72829}" srcOrd="7" destOrd="0" parTransId="{B7268A4A-3219-4CAF-B059-E34FE6A9DC64}" sibTransId="{1A0CC874-B94D-450F-AECB-1B3572AF9F44}"/>
    <dgm:cxn modelId="{2D42189A-C94C-4880-AB41-26F594A90C29}" type="presOf" srcId="{403CBC16-F43F-438D-86E3-C8863DF74F1E}" destId="{7C9B116F-D749-49AA-9D97-80B89876DB06}" srcOrd="0" destOrd="0" presId="urn:microsoft.com/office/officeart/2005/8/layout/pyramid2"/>
    <dgm:cxn modelId="{220716B1-F9A5-4F4A-B6F8-B4C3CD614ECC}" type="presOf" srcId="{34288025-A795-40D9-B1F5-57C059C048A4}" destId="{512AF8AA-41BB-4AE9-BF67-CAEB2CC5AC82}" srcOrd="0" destOrd="0" presId="urn:microsoft.com/office/officeart/2005/8/layout/pyramid2"/>
    <dgm:cxn modelId="{869C48C6-213D-4F38-962D-5F256121176B}" type="presOf" srcId="{DA52325E-1139-4F90-B83D-632FA67A263B}" destId="{FE574F7C-E0B8-4683-A236-13357404DE90}" srcOrd="0" destOrd="0" presId="urn:microsoft.com/office/officeart/2005/8/layout/pyramid2"/>
    <dgm:cxn modelId="{342ACBD6-EC47-490F-9405-0616DE390455}" type="presOf" srcId="{668014A1-97F3-4BA9-B95D-D29C81F72829}" destId="{A46A1D40-F74E-47B3-8A4C-1F295DB4FA87}" srcOrd="0" destOrd="0" presId="urn:microsoft.com/office/officeart/2005/8/layout/pyramid2"/>
    <dgm:cxn modelId="{23D95FE3-9210-4DB9-8C7C-DA2AE786EDE9}" type="presOf" srcId="{61A26342-09F6-45CD-BD6A-9FB610DECF5A}" destId="{D332A0A7-6B69-4800-ADA8-1F0E61334B57}" srcOrd="0" destOrd="0" presId="urn:microsoft.com/office/officeart/2005/8/layout/pyramid2"/>
    <dgm:cxn modelId="{4F8BE5EB-844C-4B2A-AE59-9DA9FCB3F6DE}" type="presOf" srcId="{F8480A01-0682-40D4-9769-6F49DC411BE7}" destId="{3E969CEE-B463-4046-8CAA-7CDD96F6C45B}" srcOrd="0" destOrd="0" presId="urn:microsoft.com/office/officeart/2005/8/layout/pyramid2"/>
    <dgm:cxn modelId="{596229EE-9554-41E9-B42C-EB82C0EA4AAC}" type="presOf" srcId="{E7C5B6AA-FB43-440E-B5AF-F05A94EDE2AB}" destId="{646E018B-3334-4D67-A35A-A1EC668E4691}" srcOrd="0" destOrd="0" presId="urn:microsoft.com/office/officeart/2005/8/layout/pyramid2"/>
    <dgm:cxn modelId="{8758F4F6-DEF3-46AA-9827-78FEA6A1C4F8}" type="presParOf" srcId="{3110B419-746B-46FF-BBC2-68AB0D7E4DAD}" destId="{497519C7-C607-4A68-B87D-B68E1AA9AC3D}" srcOrd="0" destOrd="0" presId="urn:microsoft.com/office/officeart/2005/8/layout/pyramid2"/>
    <dgm:cxn modelId="{30C4BC2C-51A8-41D7-9B50-667A017CB4CD}" type="presParOf" srcId="{3110B419-746B-46FF-BBC2-68AB0D7E4DAD}" destId="{E7C5B4A8-35F9-41FB-B9FA-8717899A0AF5}" srcOrd="1" destOrd="0" presId="urn:microsoft.com/office/officeart/2005/8/layout/pyramid2"/>
    <dgm:cxn modelId="{EB449EE8-6429-4960-8DAE-398C42ED0EEA}" type="presParOf" srcId="{E7C5B4A8-35F9-41FB-B9FA-8717899A0AF5}" destId="{646E018B-3334-4D67-A35A-A1EC668E4691}" srcOrd="0" destOrd="0" presId="urn:microsoft.com/office/officeart/2005/8/layout/pyramid2"/>
    <dgm:cxn modelId="{BC7E10BD-B801-461D-B96A-1DD59E73F950}" type="presParOf" srcId="{E7C5B4A8-35F9-41FB-B9FA-8717899A0AF5}" destId="{36778CD4-829A-4388-963C-97B100FFADBD}" srcOrd="1" destOrd="0" presId="urn:microsoft.com/office/officeart/2005/8/layout/pyramid2"/>
    <dgm:cxn modelId="{5ABFF158-2106-4C99-85E5-3146F2E7E6D5}" type="presParOf" srcId="{E7C5B4A8-35F9-41FB-B9FA-8717899A0AF5}" destId="{068223FD-2009-414C-8B9B-B637FD1C238A}" srcOrd="2" destOrd="0" presId="urn:microsoft.com/office/officeart/2005/8/layout/pyramid2"/>
    <dgm:cxn modelId="{1C7FDA82-057D-4063-9AC4-CDC2FC387C10}" type="presParOf" srcId="{E7C5B4A8-35F9-41FB-B9FA-8717899A0AF5}" destId="{27E08A43-5658-4CA2-8CF8-6B871575476D}" srcOrd="3" destOrd="0" presId="urn:microsoft.com/office/officeart/2005/8/layout/pyramid2"/>
    <dgm:cxn modelId="{247C4BE1-2305-41B8-ACBC-AADAA6E3359A}" type="presParOf" srcId="{E7C5B4A8-35F9-41FB-B9FA-8717899A0AF5}" destId="{FE574F7C-E0B8-4683-A236-13357404DE90}" srcOrd="4" destOrd="0" presId="urn:microsoft.com/office/officeart/2005/8/layout/pyramid2"/>
    <dgm:cxn modelId="{5F39FBAC-B8E1-4B3F-AFE4-629636255406}" type="presParOf" srcId="{E7C5B4A8-35F9-41FB-B9FA-8717899A0AF5}" destId="{6843C919-34EF-4478-9320-DE5A84770724}" srcOrd="5" destOrd="0" presId="urn:microsoft.com/office/officeart/2005/8/layout/pyramid2"/>
    <dgm:cxn modelId="{E9C2CA9A-4748-42E8-AAA6-2B2A19CB94A2}" type="presParOf" srcId="{E7C5B4A8-35F9-41FB-B9FA-8717899A0AF5}" destId="{512AF8AA-41BB-4AE9-BF67-CAEB2CC5AC82}" srcOrd="6" destOrd="0" presId="urn:microsoft.com/office/officeart/2005/8/layout/pyramid2"/>
    <dgm:cxn modelId="{478EA3F6-0DFB-4B0B-A0FD-8A14DEBAEE3F}" type="presParOf" srcId="{E7C5B4A8-35F9-41FB-B9FA-8717899A0AF5}" destId="{77416CDB-2E89-4C5E-B144-FB14A965220D}" srcOrd="7" destOrd="0" presId="urn:microsoft.com/office/officeart/2005/8/layout/pyramid2"/>
    <dgm:cxn modelId="{CCEBEF27-488D-4280-9AD6-707AC99C8A1B}" type="presParOf" srcId="{E7C5B4A8-35F9-41FB-B9FA-8717899A0AF5}" destId="{3E969CEE-B463-4046-8CAA-7CDD96F6C45B}" srcOrd="8" destOrd="0" presId="urn:microsoft.com/office/officeart/2005/8/layout/pyramid2"/>
    <dgm:cxn modelId="{BF206E09-7DDA-4B56-9165-1F4C12D5FFC2}" type="presParOf" srcId="{E7C5B4A8-35F9-41FB-B9FA-8717899A0AF5}" destId="{BBD9074D-CE5C-4A26-974D-E283B7548115}" srcOrd="9" destOrd="0" presId="urn:microsoft.com/office/officeart/2005/8/layout/pyramid2"/>
    <dgm:cxn modelId="{64EEBF5B-4121-42D8-AA8E-2D44096AD471}" type="presParOf" srcId="{E7C5B4A8-35F9-41FB-B9FA-8717899A0AF5}" destId="{D332A0A7-6B69-4800-ADA8-1F0E61334B57}" srcOrd="10" destOrd="0" presId="urn:microsoft.com/office/officeart/2005/8/layout/pyramid2"/>
    <dgm:cxn modelId="{44AFCAA9-4F2A-4335-8C71-4A31734C074F}" type="presParOf" srcId="{E7C5B4A8-35F9-41FB-B9FA-8717899A0AF5}" destId="{EEC48735-BC28-4337-9E3D-5D584AD7D283}" srcOrd="11" destOrd="0" presId="urn:microsoft.com/office/officeart/2005/8/layout/pyramid2"/>
    <dgm:cxn modelId="{99D02FD5-584E-4648-B745-EE0D8013D58F}" type="presParOf" srcId="{E7C5B4A8-35F9-41FB-B9FA-8717899A0AF5}" destId="{7C9B116F-D749-49AA-9D97-80B89876DB06}" srcOrd="12" destOrd="0" presId="urn:microsoft.com/office/officeart/2005/8/layout/pyramid2"/>
    <dgm:cxn modelId="{67A9FA8A-BBAD-4EFF-9BCD-1398393A87CF}" type="presParOf" srcId="{E7C5B4A8-35F9-41FB-B9FA-8717899A0AF5}" destId="{58CEC15B-6DC7-4618-8CA9-6D8066D79DF3}" srcOrd="13" destOrd="0" presId="urn:microsoft.com/office/officeart/2005/8/layout/pyramid2"/>
    <dgm:cxn modelId="{1E884C63-F8A9-46C6-939A-96E1F9048191}" type="presParOf" srcId="{E7C5B4A8-35F9-41FB-B9FA-8717899A0AF5}" destId="{A46A1D40-F74E-47B3-8A4C-1F295DB4FA87}" srcOrd="14" destOrd="0" presId="urn:microsoft.com/office/officeart/2005/8/layout/pyramid2"/>
    <dgm:cxn modelId="{59C71A26-D961-4B02-8F1B-F92DE32E07B8}" type="presParOf" srcId="{E7C5B4A8-35F9-41FB-B9FA-8717899A0AF5}" destId="{5F1D9EC5-321D-467C-80A0-1F63FB988958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2183A-4ACD-46F1-96A3-272997FCACD8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552387D-4515-4992-ADA5-CEFA9B0A7862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/>
        <a:lstStyle/>
        <a:p>
          <a:r>
            <a:rPr lang="es-MX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Apercibimiento</a:t>
          </a:r>
        </a:p>
      </dgm:t>
    </dgm:pt>
    <dgm:pt modelId="{A5667864-D219-4469-BB45-771E885FEC5F}" type="parTrans" cxnId="{731220FB-FC05-4480-9EB1-AFC4F27C311D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43E89A-267B-4BB6-8190-D2D7D2CF00B8}" type="sibTrans" cxnId="{731220FB-FC05-4480-9EB1-AFC4F27C311D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F3690-8F9B-4D84-A25D-864449E59E4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MX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Amonestación</a:t>
          </a:r>
        </a:p>
      </dgm:t>
    </dgm:pt>
    <dgm:pt modelId="{47934206-B40C-4383-812C-EDEDAC99C08B}" type="parTrans" cxnId="{02CEF3F3-E775-455C-B98A-70030677B90E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42D22-8673-4975-9796-8B50E36B528F}" type="sibTrans" cxnId="{02CEF3F3-E775-455C-B98A-70030677B90E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4D0DA-F97F-465A-9525-92C6D35A03C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s-MX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Multa de </a:t>
          </a:r>
          <a:r>
            <a:rPr lang="es-MX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cincuenta</a:t>
          </a:r>
          <a:r>
            <a:rPr lang="es-MX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hasta </a:t>
          </a:r>
          <a:r>
            <a:rPr lang="es-MX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cinco mil </a:t>
          </a:r>
          <a:r>
            <a:rPr lang="es-MX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veces el unidad de medida de actualización con base en el salario mínimo diario general vigente </a:t>
          </a:r>
        </a:p>
      </dgm:t>
    </dgm:pt>
    <dgm:pt modelId="{368B2251-75F7-46D5-91F3-108B0F9E8680}" type="parTrans" cxnId="{6A9DEE11-82A9-4C81-8334-DB547CEF241A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95609-C437-4911-BC3A-077488F1A704}" type="sibTrans" cxnId="{6A9DEE11-82A9-4C81-8334-DB547CEF241A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90FF6E-06E3-4E5C-8E9A-CCC868A5CEA0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s-MX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Auxilio de la fuerza pública</a:t>
          </a:r>
        </a:p>
      </dgm:t>
    </dgm:pt>
    <dgm:pt modelId="{62855500-4F52-43BB-96E0-DFD85E3292D2}" type="parTrans" cxnId="{FA388877-D433-4EBC-8C0E-679A2C5AA646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E4388-511D-48C8-AD09-0C5472240621}" type="sibTrans" cxnId="{FA388877-D433-4EBC-8C0E-679A2C5AA646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B64F2-B58C-4D32-88C0-A5352C7BEB9C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MX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Arresto hasta por 36 horas.</a:t>
          </a:r>
        </a:p>
      </dgm:t>
    </dgm:pt>
    <dgm:pt modelId="{C409D54F-9CB6-4F33-8A9D-C7C6D57EB116}" type="parTrans" cxnId="{C2890E57-390E-476A-97C4-82CC751AAB5D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72E909-44EF-42A1-822E-0CD004C8EBA3}" type="sibTrans" cxnId="{C2890E57-390E-476A-97C4-82CC751AAB5D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3C160-E8F8-44FC-8D63-E1A5D3DAA56B}" type="pres">
      <dgm:prSet presAssocID="{D3D2183A-4ACD-46F1-96A3-272997FCACD8}" presName="diagram" presStyleCnt="0">
        <dgm:presLayoutVars>
          <dgm:dir/>
          <dgm:resizeHandles val="exact"/>
        </dgm:presLayoutVars>
      </dgm:prSet>
      <dgm:spPr/>
    </dgm:pt>
    <dgm:pt modelId="{B200EB34-1ED5-4FA0-AAFF-E28CFCB33104}" type="pres">
      <dgm:prSet presAssocID="{D552387D-4515-4992-ADA5-CEFA9B0A7862}" presName="node" presStyleLbl="node1" presStyleIdx="0" presStyleCnt="5" custScaleY="52119" custLinFactNeighborX="-18975" custLinFactNeighborY="-1071">
        <dgm:presLayoutVars>
          <dgm:bulletEnabled val="1"/>
        </dgm:presLayoutVars>
      </dgm:prSet>
      <dgm:spPr/>
    </dgm:pt>
    <dgm:pt modelId="{9B105D98-41D6-418C-A996-EF7CDE30D494}" type="pres">
      <dgm:prSet presAssocID="{E643E89A-267B-4BB6-8190-D2D7D2CF00B8}" presName="sibTrans" presStyleCnt="0"/>
      <dgm:spPr/>
    </dgm:pt>
    <dgm:pt modelId="{ED5BF07F-E0C1-489A-B605-EB358A46FAC1}" type="pres">
      <dgm:prSet presAssocID="{5CBF3690-8F9B-4D84-A25D-864449E59E4A}" presName="node" presStyleLbl="node1" presStyleIdx="1" presStyleCnt="5" custScaleX="98170" custScaleY="41097" custLinFactNeighborX="-4234" custLinFactNeighborY="-2175">
        <dgm:presLayoutVars>
          <dgm:bulletEnabled val="1"/>
        </dgm:presLayoutVars>
      </dgm:prSet>
      <dgm:spPr/>
    </dgm:pt>
    <dgm:pt modelId="{E127C493-31A3-48BB-BB6A-D564FDEAEF29}" type="pres">
      <dgm:prSet presAssocID="{FC742D22-8673-4975-9796-8B50E36B528F}" presName="sibTrans" presStyleCnt="0"/>
      <dgm:spPr/>
    </dgm:pt>
    <dgm:pt modelId="{449A57E8-E228-43A9-B930-FD701095BE5C}" type="pres">
      <dgm:prSet presAssocID="{9984D0DA-F97F-465A-9525-92C6D35A03C3}" presName="node" presStyleLbl="node1" presStyleIdx="2" presStyleCnt="5" custScaleX="132991" custScaleY="145597" custLinFactNeighborX="-10122" custLinFactNeighborY="714">
        <dgm:presLayoutVars>
          <dgm:bulletEnabled val="1"/>
        </dgm:presLayoutVars>
      </dgm:prSet>
      <dgm:spPr/>
    </dgm:pt>
    <dgm:pt modelId="{872C5D49-FFFC-4BFD-95A8-10901EA1B63E}" type="pres">
      <dgm:prSet presAssocID="{47795609-C437-4911-BC3A-077488F1A704}" presName="sibTrans" presStyleCnt="0"/>
      <dgm:spPr/>
    </dgm:pt>
    <dgm:pt modelId="{86D45FA1-DC04-4A92-A1E6-3934B94BBF5F}" type="pres">
      <dgm:prSet presAssocID="{1B90FF6E-06E3-4E5C-8E9A-CCC868A5CEA0}" presName="node" presStyleLbl="node1" presStyleIdx="3" presStyleCnt="5" custScaleY="66120" custLinFactNeighborX="-54502" custLinFactNeighborY="0">
        <dgm:presLayoutVars>
          <dgm:bulletEnabled val="1"/>
        </dgm:presLayoutVars>
      </dgm:prSet>
      <dgm:spPr/>
    </dgm:pt>
    <dgm:pt modelId="{8E757F55-BFD5-4946-AAE9-0DFCEB269B00}" type="pres">
      <dgm:prSet presAssocID="{4D1E4388-511D-48C8-AD09-0C5472240621}" presName="sibTrans" presStyleCnt="0"/>
      <dgm:spPr/>
    </dgm:pt>
    <dgm:pt modelId="{89C84166-D6DB-4BF5-8B7A-4AB0BB375AB0}" type="pres">
      <dgm:prSet presAssocID="{62CB64F2-B58C-4D32-88C0-A5352C7BEB9C}" presName="node" presStyleLbl="node1" presStyleIdx="4" presStyleCnt="5" custLinFactNeighborX="-10800" custLinFactNeighborY="8393">
        <dgm:presLayoutVars>
          <dgm:bulletEnabled val="1"/>
        </dgm:presLayoutVars>
      </dgm:prSet>
      <dgm:spPr/>
    </dgm:pt>
  </dgm:ptLst>
  <dgm:cxnLst>
    <dgm:cxn modelId="{6A9DEE11-82A9-4C81-8334-DB547CEF241A}" srcId="{D3D2183A-4ACD-46F1-96A3-272997FCACD8}" destId="{9984D0DA-F97F-465A-9525-92C6D35A03C3}" srcOrd="2" destOrd="0" parTransId="{368B2251-75F7-46D5-91F3-108B0F9E8680}" sibTransId="{47795609-C437-4911-BC3A-077488F1A704}"/>
    <dgm:cxn modelId="{86713B41-95C0-45C3-8192-6600B0C40256}" type="presOf" srcId="{62CB64F2-B58C-4D32-88C0-A5352C7BEB9C}" destId="{89C84166-D6DB-4BF5-8B7A-4AB0BB375AB0}" srcOrd="0" destOrd="0" presId="urn:microsoft.com/office/officeart/2005/8/layout/default"/>
    <dgm:cxn modelId="{C2890E57-390E-476A-97C4-82CC751AAB5D}" srcId="{D3D2183A-4ACD-46F1-96A3-272997FCACD8}" destId="{62CB64F2-B58C-4D32-88C0-A5352C7BEB9C}" srcOrd="4" destOrd="0" parTransId="{C409D54F-9CB6-4F33-8A9D-C7C6D57EB116}" sibTransId="{E072E909-44EF-42A1-822E-0CD004C8EBA3}"/>
    <dgm:cxn modelId="{FA388877-D433-4EBC-8C0E-679A2C5AA646}" srcId="{D3D2183A-4ACD-46F1-96A3-272997FCACD8}" destId="{1B90FF6E-06E3-4E5C-8E9A-CCC868A5CEA0}" srcOrd="3" destOrd="0" parTransId="{62855500-4F52-43BB-96E0-DFD85E3292D2}" sibTransId="{4D1E4388-511D-48C8-AD09-0C5472240621}"/>
    <dgm:cxn modelId="{E92365BD-85E0-4A7C-9C4A-765671B190FD}" type="presOf" srcId="{5CBF3690-8F9B-4D84-A25D-864449E59E4A}" destId="{ED5BF07F-E0C1-489A-B605-EB358A46FAC1}" srcOrd="0" destOrd="0" presId="urn:microsoft.com/office/officeart/2005/8/layout/default"/>
    <dgm:cxn modelId="{34A5F1C7-32F8-4748-8E8A-8B9F5EAF399F}" type="presOf" srcId="{D3D2183A-4ACD-46F1-96A3-272997FCACD8}" destId="{D113C160-E8F8-44FC-8D63-E1A5D3DAA56B}" srcOrd="0" destOrd="0" presId="urn:microsoft.com/office/officeart/2005/8/layout/default"/>
    <dgm:cxn modelId="{C27935D5-0F55-44A1-B620-F26310756981}" type="presOf" srcId="{D552387D-4515-4992-ADA5-CEFA9B0A7862}" destId="{B200EB34-1ED5-4FA0-AAFF-E28CFCB33104}" srcOrd="0" destOrd="0" presId="urn:microsoft.com/office/officeart/2005/8/layout/default"/>
    <dgm:cxn modelId="{D637C6D7-41BB-450A-BA1B-8D151AEEE078}" type="presOf" srcId="{1B90FF6E-06E3-4E5C-8E9A-CCC868A5CEA0}" destId="{86D45FA1-DC04-4A92-A1E6-3934B94BBF5F}" srcOrd="0" destOrd="0" presId="urn:microsoft.com/office/officeart/2005/8/layout/default"/>
    <dgm:cxn modelId="{71F78EEE-D3C1-42D8-AB28-1B12A524A804}" type="presOf" srcId="{9984D0DA-F97F-465A-9525-92C6D35A03C3}" destId="{449A57E8-E228-43A9-B930-FD701095BE5C}" srcOrd="0" destOrd="0" presId="urn:microsoft.com/office/officeart/2005/8/layout/default"/>
    <dgm:cxn modelId="{02CEF3F3-E775-455C-B98A-70030677B90E}" srcId="{D3D2183A-4ACD-46F1-96A3-272997FCACD8}" destId="{5CBF3690-8F9B-4D84-A25D-864449E59E4A}" srcOrd="1" destOrd="0" parTransId="{47934206-B40C-4383-812C-EDEDAC99C08B}" sibTransId="{FC742D22-8673-4975-9796-8B50E36B528F}"/>
    <dgm:cxn modelId="{731220FB-FC05-4480-9EB1-AFC4F27C311D}" srcId="{D3D2183A-4ACD-46F1-96A3-272997FCACD8}" destId="{D552387D-4515-4992-ADA5-CEFA9B0A7862}" srcOrd="0" destOrd="0" parTransId="{A5667864-D219-4469-BB45-771E885FEC5F}" sibTransId="{E643E89A-267B-4BB6-8190-D2D7D2CF00B8}"/>
    <dgm:cxn modelId="{7E86F46E-BBCA-4598-9B58-7F768D873537}" type="presParOf" srcId="{D113C160-E8F8-44FC-8D63-E1A5D3DAA56B}" destId="{B200EB34-1ED5-4FA0-AAFF-E28CFCB33104}" srcOrd="0" destOrd="0" presId="urn:microsoft.com/office/officeart/2005/8/layout/default"/>
    <dgm:cxn modelId="{1CF22F40-2391-4D14-8F52-8C62DD401693}" type="presParOf" srcId="{D113C160-E8F8-44FC-8D63-E1A5D3DAA56B}" destId="{9B105D98-41D6-418C-A996-EF7CDE30D494}" srcOrd="1" destOrd="0" presId="urn:microsoft.com/office/officeart/2005/8/layout/default"/>
    <dgm:cxn modelId="{2C704748-9A1D-4DC3-B9C9-A1BF9CABAA69}" type="presParOf" srcId="{D113C160-E8F8-44FC-8D63-E1A5D3DAA56B}" destId="{ED5BF07F-E0C1-489A-B605-EB358A46FAC1}" srcOrd="2" destOrd="0" presId="urn:microsoft.com/office/officeart/2005/8/layout/default"/>
    <dgm:cxn modelId="{8F7EADB2-2B45-48A4-970D-5FE249B7C1F4}" type="presParOf" srcId="{D113C160-E8F8-44FC-8D63-E1A5D3DAA56B}" destId="{E127C493-31A3-48BB-BB6A-D564FDEAEF29}" srcOrd="3" destOrd="0" presId="urn:microsoft.com/office/officeart/2005/8/layout/default"/>
    <dgm:cxn modelId="{8DF560D7-2193-4803-AB7A-8D6B9579A59E}" type="presParOf" srcId="{D113C160-E8F8-44FC-8D63-E1A5D3DAA56B}" destId="{449A57E8-E228-43A9-B930-FD701095BE5C}" srcOrd="4" destOrd="0" presId="urn:microsoft.com/office/officeart/2005/8/layout/default"/>
    <dgm:cxn modelId="{3EB52F13-5576-4F2E-BD88-80B4D4279919}" type="presParOf" srcId="{D113C160-E8F8-44FC-8D63-E1A5D3DAA56B}" destId="{872C5D49-FFFC-4BFD-95A8-10901EA1B63E}" srcOrd="5" destOrd="0" presId="urn:microsoft.com/office/officeart/2005/8/layout/default"/>
    <dgm:cxn modelId="{2599C075-813B-474B-99C2-BC0EB74B4B0B}" type="presParOf" srcId="{D113C160-E8F8-44FC-8D63-E1A5D3DAA56B}" destId="{86D45FA1-DC04-4A92-A1E6-3934B94BBF5F}" srcOrd="6" destOrd="0" presId="urn:microsoft.com/office/officeart/2005/8/layout/default"/>
    <dgm:cxn modelId="{C9D2E4B4-BD78-42F9-AC18-6F3B1AD163D4}" type="presParOf" srcId="{D113C160-E8F8-44FC-8D63-E1A5D3DAA56B}" destId="{8E757F55-BFD5-4946-AAE9-0DFCEB269B00}" srcOrd="7" destOrd="0" presId="urn:microsoft.com/office/officeart/2005/8/layout/default"/>
    <dgm:cxn modelId="{2A30055B-D226-4BD7-8548-FFDCC5D54A89}" type="presParOf" srcId="{D113C160-E8F8-44FC-8D63-E1A5D3DAA56B}" destId="{89C84166-D6DB-4BF5-8B7A-4AB0BB375A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519C7-C607-4A68-B87D-B68E1AA9AC3D}">
      <dsp:nvSpPr>
        <dsp:cNvPr id="0" name=""/>
        <dsp:cNvSpPr/>
      </dsp:nvSpPr>
      <dsp:spPr>
        <a:xfrm>
          <a:off x="394654" y="0"/>
          <a:ext cx="851060" cy="83683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E018B-3334-4D67-A35A-A1EC668E4691}">
      <dsp:nvSpPr>
        <dsp:cNvPr id="0" name=""/>
        <dsp:cNvSpPr/>
      </dsp:nvSpPr>
      <dsp:spPr>
        <a:xfrm>
          <a:off x="0" y="331127"/>
          <a:ext cx="8212391" cy="346032"/>
        </a:xfrm>
        <a:prstGeom prst="roundRect">
          <a:avLst/>
        </a:prstGeom>
        <a:solidFill>
          <a:schemeClr val="accent2">
            <a:lumMod val="75000"/>
          </a:schemeClr>
        </a:solidFill>
        <a:ln w="1270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Arial" panose="020B0604020202020204" pitchFamily="34" charset="0"/>
              <a:cs typeface="Arial" panose="020B0604020202020204" pitchFamily="34" charset="0"/>
            </a:rPr>
            <a:t>FECHA, LUGAR Y ÓRGANO QUE RESUELVE</a:t>
          </a:r>
        </a:p>
      </dsp:txBody>
      <dsp:txXfrm>
        <a:off x="16892" y="348019"/>
        <a:ext cx="8178607" cy="312248"/>
      </dsp:txXfrm>
    </dsp:sp>
    <dsp:sp modelId="{068223FD-2009-414C-8B9B-B637FD1C238A}">
      <dsp:nvSpPr>
        <dsp:cNvPr id="0" name=""/>
        <dsp:cNvSpPr/>
      </dsp:nvSpPr>
      <dsp:spPr>
        <a:xfrm>
          <a:off x="0" y="799913"/>
          <a:ext cx="8212391" cy="5427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Arial" panose="020B0604020202020204" pitchFamily="34" charset="0"/>
              <a:cs typeface="Arial" panose="020B0604020202020204" pitchFamily="34" charset="0"/>
            </a:rPr>
            <a:t>RESUMEN DE HECHOS O PUNTOS DE DERECHO CONTROVERTIDOS </a:t>
          </a:r>
        </a:p>
      </dsp:txBody>
      <dsp:txXfrm>
        <a:off x="26493" y="826406"/>
        <a:ext cx="8159405" cy="489734"/>
      </dsp:txXfrm>
    </dsp:sp>
    <dsp:sp modelId="{FE574F7C-E0B8-4683-A236-13357404DE90}">
      <dsp:nvSpPr>
        <dsp:cNvPr id="0" name=""/>
        <dsp:cNvSpPr/>
      </dsp:nvSpPr>
      <dsp:spPr>
        <a:xfrm>
          <a:off x="0" y="1530662"/>
          <a:ext cx="8212391" cy="42651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rnd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Arial" panose="020B0604020202020204" pitchFamily="34" charset="0"/>
              <a:cs typeface="Arial" panose="020B0604020202020204" pitchFamily="34" charset="0"/>
            </a:rPr>
            <a:t>ANÁLISIS DE AGRAVIOS </a:t>
          </a:r>
        </a:p>
      </dsp:txBody>
      <dsp:txXfrm>
        <a:off x="20821" y="1551483"/>
        <a:ext cx="8170749" cy="384876"/>
      </dsp:txXfrm>
    </dsp:sp>
    <dsp:sp modelId="{512AF8AA-41BB-4AE9-BF67-CAEB2CC5AC82}">
      <dsp:nvSpPr>
        <dsp:cNvPr id="0" name=""/>
        <dsp:cNvSpPr/>
      </dsp:nvSpPr>
      <dsp:spPr>
        <a:xfrm>
          <a:off x="0" y="2128218"/>
          <a:ext cx="8212391" cy="36614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rnd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Arial" panose="020B0604020202020204" pitchFamily="34" charset="0"/>
              <a:cs typeface="Arial" panose="020B0604020202020204" pitchFamily="34" charset="0"/>
            </a:rPr>
            <a:t>EXAMEN Y VALORACIÓN DE LAS PRUEBAS </a:t>
          </a:r>
        </a:p>
      </dsp:txBody>
      <dsp:txXfrm>
        <a:off x="17874" y="2146092"/>
        <a:ext cx="8176643" cy="330396"/>
      </dsp:txXfrm>
    </dsp:sp>
    <dsp:sp modelId="{3E969CEE-B463-4046-8CAA-7CDD96F6C45B}">
      <dsp:nvSpPr>
        <dsp:cNvPr id="0" name=""/>
        <dsp:cNvSpPr/>
      </dsp:nvSpPr>
      <dsp:spPr>
        <a:xfrm>
          <a:off x="0" y="2595906"/>
          <a:ext cx="8212391" cy="39297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Arial" panose="020B0604020202020204" pitchFamily="34" charset="0"/>
              <a:cs typeface="Arial" panose="020B0604020202020204" pitchFamily="34" charset="0"/>
            </a:rPr>
            <a:t>FUNDAMENTOS JURÍDICOS </a:t>
          </a:r>
        </a:p>
      </dsp:txBody>
      <dsp:txXfrm>
        <a:off x="19183" y="2615089"/>
        <a:ext cx="8174025" cy="354607"/>
      </dsp:txXfrm>
    </dsp:sp>
    <dsp:sp modelId="{D332A0A7-6B69-4800-ADA8-1F0E61334B57}">
      <dsp:nvSpPr>
        <dsp:cNvPr id="0" name=""/>
        <dsp:cNvSpPr/>
      </dsp:nvSpPr>
      <dsp:spPr>
        <a:xfrm>
          <a:off x="0" y="3141037"/>
          <a:ext cx="8212391" cy="34730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Arial" panose="020B0604020202020204" pitchFamily="34" charset="0"/>
              <a:cs typeface="Arial" panose="020B0604020202020204" pitchFamily="34" charset="0"/>
            </a:rPr>
            <a:t>PUNTOS RESOLUTIVOS </a:t>
          </a:r>
        </a:p>
      </dsp:txBody>
      <dsp:txXfrm>
        <a:off x="16954" y="3157991"/>
        <a:ext cx="8178483" cy="313395"/>
      </dsp:txXfrm>
    </dsp:sp>
    <dsp:sp modelId="{7C9B116F-D749-49AA-9D97-80B89876DB06}">
      <dsp:nvSpPr>
        <dsp:cNvPr id="0" name=""/>
        <dsp:cNvSpPr/>
      </dsp:nvSpPr>
      <dsp:spPr>
        <a:xfrm>
          <a:off x="0" y="3608047"/>
          <a:ext cx="8212391" cy="37303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Arial" panose="020B0604020202020204" pitchFamily="34" charset="0"/>
              <a:cs typeface="Arial" panose="020B0604020202020204" pitchFamily="34" charset="0"/>
            </a:rPr>
            <a:t>PLAZOS PARA SU CUMPLIMIENTO</a:t>
          </a:r>
        </a:p>
      </dsp:txBody>
      <dsp:txXfrm>
        <a:off x="18210" y="3626257"/>
        <a:ext cx="8175971" cy="336613"/>
      </dsp:txXfrm>
    </dsp:sp>
    <dsp:sp modelId="{A46A1D40-F74E-47B3-8A4C-1F295DB4FA87}">
      <dsp:nvSpPr>
        <dsp:cNvPr id="0" name=""/>
        <dsp:cNvSpPr/>
      </dsp:nvSpPr>
      <dsp:spPr>
        <a:xfrm>
          <a:off x="0" y="4148037"/>
          <a:ext cx="8212391" cy="397496"/>
        </a:xfrm>
        <a:prstGeom prst="roundRect">
          <a:avLst/>
        </a:prstGeom>
        <a:solidFill>
          <a:schemeClr val="accent1">
            <a:lumMod val="75000"/>
          </a:schemeClr>
        </a:solidFill>
        <a:ln w="127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latin typeface="Arial" panose="020B0604020202020204" pitchFamily="34" charset="0"/>
              <a:cs typeface="Arial" panose="020B0604020202020204" pitchFamily="34" charset="0"/>
            </a:rPr>
            <a:t>CLARAS, PRECISAS, CONGRUENTES Y EXHAUSTIVAS</a:t>
          </a:r>
          <a:endParaRPr lang="es-E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04" y="4167441"/>
        <a:ext cx="8173583" cy="358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0EB34-1ED5-4FA0-AAFF-E28CFCB33104}">
      <dsp:nvSpPr>
        <dsp:cNvPr id="0" name=""/>
        <dsp:cNvSpPr/>
      </dsp:nvSpPr>
      <dsp:spPr>
        <a:xfrm>
          <a:off x="0" y="1027835"/>
          <a:ext cx="2360430" cy="73813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rnd" cmpd="sng" algn="ctr">
          <a:noFill/>
          <a:prstDash val="solid"/>
        </a:ln>
        <a:effectLst/>
        <a:scene3d>
          <a:camera prst="orthographicFront"/>
          <a:lightRig rig="flat" dir="t"/>
        </a:scene3d>
        <a:sp3d>
          <a:bevelT w="165100" prst="coolSlan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Apercibimiento</a:t>
          </a:r>
        </a:p>
      </dsp:txBody>
      <dsp:txXfrm>
        <a:off x="0" y="1027835"/>
        <a:ext cx="2360430" cy="738139"/>
      </dsp:txXfrm>
    </dsp:sp>
    <dsp:sp modelId="{ED5BF07F-E0C1-489A-B605-EB358A46FAC1}">
      <dsp:nvSpPr>
        <dsp:cNvPr id="0" name=""/>
        <dsp:cNvSpPr/>
      </dsp:nvSpPr>
      <dsp:spPr>
        <a:xfrm>
          <a:off x="2498013" y="1090250"/>
          <a:ext cx="2317235" cy="582039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Amonestación</a:t>
          </a:r>
        </a:p>
      </dsp:txBody>
      <dsp:txXfrm>
        <a:off x="2498013" y="1090250"/>
        <a:ext cx="2317235" cy="582039"/>
      </dsp:txXfrm>
    </dsp:sp>
    <dsp:sp modelId="{449A57E8-E228-43A9-B930-FD701095BE5C}">
      <dsp:nvSpPr>
        <dsp:cNvPr id="0" name=""/>
        <dsp:cNvSpPr/>
      </dsp:nvSpPr>
      <dsp:spPr>
        <a:xfrm>
          <a:off x="4912309" y="391170"/>
          <a:ext cx="3139160" cy="206202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rnd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Multa de </a:t>
          </a:r>
          <a:r>
            <a:rPr lang="es-MX" sz="19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cincuenta</a:t>
          </a:r>
          <a:r>
            <a:rPr lang="es-MX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hasta </a:t>
          </a:r>
          <a:r>
            <a:rPr lang="es-MX" sz="19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cinco mil </a:t>
          </a:r>
          <a:r>
            <a:rPr lang="es-MX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veces el unidad de medida de actualización con base en el salario mínimo diario general vigente </a:t>
          </a:r>
        </a:p>
      </dsp:txBody>
      <dsp:txXfrm>
        <a:off x="4912309" y="391170"/>
        <a:ext cx="3139160" cy="2062029"/>
      </dsp:txXfrm>
    </dsp:sp>
    <dsp:sp modelId="{86D45FA1-DC04-4A92-A1E6-3934B94BBF5F}">
      <dsp:nvSpPr>
        <dsp:cNvPr id="0" name=""/>
        <dsp:cNvSpPr/>
      </dsp:nvSpPr>
      <dsp:spPr>
        <a:xfrm>
          <a:off x="381002" y="2919045"/>
          <a:ext cx="2360430" cy="93643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rnd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Auxilio de la fuerza pública</a:t>
          </a:r>
        </a:p>
      </dsp:txBody>
      <dsp:txXfrm>
        <a:off x="381002" y="2919045"/>
        <a:ext cx="2360430" cy="936430"/>
      </dsp:txXfrm>
    </dsp:sp>
    <dsp:sp modelId="{89C84166-D6DB-4BF5-8B7A-4AB0BB375AB0}">
      <dsp:nvSpPr>
        <dsp:cNvPr id="0" name=""/>
        <dsp:cNvSpPr/>
      </dsp:nvSpPr>
      <dsp:spPr>
        <a:xfrm>
          <a:off x="4009032" y="2797998"/>
          <a:ext cx="2360430" cy="141625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Arresto hasta por 36 horas.</a:t>
          </a:r>
        </a:p>
      </dsp:txBody>
      <dsp:txXfrm>
        <a:off x="4009032" y="2797998"/>
        <a:ext cx="2360430" cy="1416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CA6BB-E83A-4760-89B3-EBAAD45F4C98}" type="datetimeFigureOut">
              <a:rPr lang="es-MX" smtClean="0"/>
              <a:t>01/04/2024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F7AA3-546D-41C3-8A61-33814E5BF3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82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F7AA3-546D-41C3-8A61-33814E5BF373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83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92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1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97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2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1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9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6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1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1,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1,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ospacientes.com/noticias/asociaciones/videos-de-facil-comprension-sobre-el-derecho-al-acceso-a-la-justici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isciplinayestudiodelderecho.blogspot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sciplinayestudiodelderecho.blogspo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DBCD8F4-58A7-F2E9-B2D3-38D1A4BB98C1}"/>
              </a:ext>
            </a:extLst>
          </p:cNvPr>
          <p:cNvSpPr txBox="1"/>
          <p:nvPr/>
        </p:nvSpPr>
        <p:spPr>
          <a:xfrm>
            <a:off x="228600" y="1447800"/>
            <a:ext cx="11734800" cy="34163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TRÁMITE </a:t>
            </a:r>
          </a:p>
          <a:p>
            <a:pPr algn="ctr"/>
            <a:r>
              <a:rPr lang="es-MX" sz="7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 </a:t>
            </a:r>
          </a:p>
          <a:p>
            <a:pPr algn="ctr"/>
            <a:r>
              <a:rPr lang="es-MX" sz="7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SUSTANCIACIÓN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E9CA10-5DA6-5168-2F74-477D200D9788}"/>
              </a:ext>
            </a:extLst>
          </p:cNvPr>
          <p:cNvSpPr txBox="1"/>
          <p:nvPr/>
        </p:nvSpPr>
        <p:spPr>
          <a:xfrm>
            <a:off x="5624804" y="6457890"/>
            <a:ext cx="6553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M.D. DANIEL ALBERTO GUZMÁN MONTIEL</a:t>
            </a:r>
            <a:endParaRPr kumimoji="0" lang="es-MX" sz="2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80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6057" y="442479"/>
            <a:ext cx="3048000" cy="615553"/>
          </a:xfrm>
          <a:prstGeom prst="rect">
            <a:avLst/>
          </a:prstGeom>
          <a:solidFill>
            <a:srgbClr val="93B9D1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Recibida la documentación en 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Tribunal Electoral.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191935" y="1255023"/>
            <a:ext cx="3760685" cy="877163"/>
          </a:xfrm>
          <a:prstGeom prst="rect">
            <a:avLst/>
          </a:prstGeom>
          <a:solidFill>
            <a:srgbClr val="F2DE8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La Presidenta o el Presidente del Tribunal turnará el expediente a la Jueza o Juez Instructor.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61A918-E503-42D1-8193-832BD8CA0EFB}"/>
              </a:ext>
            </a:extLst>
          </p:cNvPr>
          <p:cNvSpPr txBox="1"/>
          <p:nvPr/>
        </p:nvSpPr>
        <p:spPr>
          <a:xfrm>
            <a:off x="1828800" y="4650202"/>
            <a:ext cx="6174878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la obligación de revisar que el escrito del medio de impugnación reúne los requisitos de Ley,  así como la existencia del </a:t>
            </a:r>
            <a:r>
              <a:rPr lang="es-MX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Circunstanciado</a:t>
            </a:r>
            <a:r>
              <a:rPr lang="es-MX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 todos los documentos que la autoridad responsable debe remitir.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790816" y="0"/>
            <a:ext cx="1446628" cy="723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19 LMIMEET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401185" y="206632"/>
            <a:ext cx="5615074" cy="70788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USTANCIACIÓN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184" y="107801"/>
            <a:ext cx="1417026" cy="12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echa: doblada 17">
            <a:extLst>
              <a:ext uri="{FF2B5EF4-FFF2-40B4-BE49-F238E27FC236}">
                <a16:creationId xmlns:a16="http://schemas.microsoft.com/office/drawing/2014/main" id="{9C96D6F9-44F5-DD46-B7A3-44E19132D150}"/>
              </a:ext>
            </a:extLst>
          </p:cNvPr>
          <p:cNvSpPr/>
          <p:nvPr/>
        </p:nvSpPr>
        <p:spPr>
          <a:xfrm rot="10800000" flipH="1">
            <a:off x="1574186" y="1125076"/>
            <a:ext cx="1266546" cy="499260"/>
          </a:xfrm>
          <a:prstGeom prst="bentArrow">
            <a:avLst>
              <a:gd name="adj1" fmla="val 25000"/>
              <a:gd name="adj2" fmla="val 26794"/>
              <a:gd name="adj3" fmla="val 25000"/>
              <a:gd name="adj4" fmla="val 8005"/>
            </a:avLst>
          </a:prstGeom>
          <a:solidFill>
            <a:srgbClr val="FF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029206B5-2F4C-7658-AAF5-A3C836508E7A}"/>
              </a:ext>
            </a:extLst>
          </p:cNvPr>
          <p:cNvSpPr txBox="1"/>
          <p:nvPr/>
        </p:nvSpPr>
        <p:spPr>
          <a:xfrm>
            <a:off x="7599724" y="1385827"/>
            <a:ext cx="3048000" cy="615553"/>
          </a:xfrm>
          <a:prstGeom prst="rect">
            <a:avLst/>
          </a:prstGeom>
          <a:solidFill>
            <a:srgbClr val="93B9D1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DE TURNO</a:t>
            </a:r>
          </a:p>
          <a:p>
            <a:pPr algn="ctr"/>
            <a:r>
              <a:rPr lang="es-MX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SGA y PRESIDENCIA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639CC99-D843-CFE1-4CA5-4729FD6E045F}"/>
              </a:ext>
            </a:extLst>
          </p:cNvPr>
          <p:cNvCxnSpPr>
            <a:stCxn id="4" idx="3"/>
            <a:endCxn id="3" idx="1"/>
          </p:cNvCxnSpPr>
          <p:nvPr/>
        </p:nvCxnSpPr>
        <p:spPr>
          <a:xfrm flipV="1">
            <a:off x="6952620" y="1693604"/>
            <a:ext cx="6471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3 CuadroTexto">
            <a:extLst>
              <a:ext uri="{FF2B5EF4-FFF2-40B4-BE49-F238E27FC236}">
                <a16:creationId xmlns:a16="http://schemas.microsoft.com/office/drawing/2014/main" id="{E3B2F889-99D4-F4BE-D899-A8E2246DCBBA}"/>
              </a:ext>
            </a:extLst>
          </p:cNvPr>
          <p:cNvSpPr txBox="1"/>
          <p:nvPr/>
        </p:nvSpPr>
        <p:spPr>
          <a:xfrm>
            <a:off x="7243381" y="2710407"/>
            <a:ext cx="3760685" cy="1138773"/>
          </a:xfrm>
          <a:prstGeom prst="rect">
            <a:avLst/>
          </a:prstGeom>
          <a:solidFill>
            <a:srgbClr val="F2DE8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El actuario o actuaria notifica y remite el expediente a la Jueza o Juez instructor con un oficio firmado por SGA.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3100DD75-4478-50E8-1BF6-B41DA77D4E0B}"/>
              </a:ext>
            </a:extLst>
          </p:cNvPr>
          <p:cNvCxnSpPr>
            <a:stCxn id="3" idx="2"/>
            <a:endCxn id="13" idx="0"/>
          </p:cNvCxnSpPr>
          <p:nvPr/>
        </p:nvCxnSpPr>
        <p:spPr>
          <a:xfrm>
            <a:off x="9123724" y="2001380"/>
            <a:ext cx="0" cy="70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echa: a la izquierda y arriba 28">
            <a:extLst>
              <a:ext uri="{FF2B5EF4-FFF2-40B4-BE49-F238E27FC236}">
                <a16:creationId xmlns:a16="http://schemas.microsoft.com/office/drawing/2014/main" id="{860C6466-0AFC-4CD7-1A8B-ED3656EAD7FB}"/>
              </a:ext>
            </a:extLst>
          </p:cNvPr>
          <p:cNvSpPr/>
          <p:nvPr/>
        </p:nvSpPr>
        <p:spPr>
          <a:xfrm rot="10800000">
            <a:off x="4419600" y="2772738"/>
            <a:ext cx="2685420" cy="1754602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AC4FD27-D940-9CA8-981C-2E0E29C1D521}"/>
              </a:ext>
            </a:extLst>
          </p:cNvPr>
          <p:cNvSpPr txBox="1"/>
          <p:nvPr/>
        </p:nvSpPr>
        <p:spPr>
          <a:xfrm>
            <a:off x="1143000" y="228600"/>
            <a:ext cx="65532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¿Cuáles son los requisitos de los medios de impugnación que se deben verificar?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(Artículo 8 de la Ley de Medios)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B480EF-7DE0-F8DD-1C55-B28378982091}"/>
              </a:ext>
            </a:extLst>
          </p:cNvPr>
          <p:cNvSpPr txBox="1"/>
          <p:nvPr/>
        </p:nvSpPr>
        <p:spPr>
          <a:xfrm>
            <a:off x="457200" y="1828800"/>
            <a:ext cx="8991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1. Los medios de impugnación previstos en esta ley deberán presentarse dentro de los cuatro días contados a partir del día siguiente a aquél en que se tenga conocimiento del acto o resolución impugnado, o se hubiese notificado de conformidad con la ley aplicable, salvo las excepciones previstas expresamente en el presente ordenamiento.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88227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236846-C15A-DDFA-2FAE-F45707D35BE3}"/>
              </a:ext>
            </a:extLst>
          </p:cNvPr>
          <p:cNvSpPr txBox="1"/>
          <p:nvPr/>
        </p:nvSpPr>
        <p:spPr>
          <a:xfrm>
            <a:off x="762000" y="3116449"/>
            <a:ext cx="6101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0" dirty="0">
                <a:effectLst/>
                <a:latin typeface="arial" panose="020B0604020202020204" pitchFamily="34" charset="0"/>
              </a:rPr>
              <a:t>NOTIFICACIÓN AUTOMÁTICA.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12C227-F7E9-486F-106C-E753F85E401C}"/>
              </a:ext>
            </a:extLst>
          </p:cNvPr>
          <p:cNvSpPr txBox="1"/>
          <p:nvPr/>
        </p:nvSpPr>
        <p:spPr>
          <a:xfrm>
            <a:off x="2133600" y="381000"/>
            <a:ext cx="65532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Verificación del cumplimiento del requisito de oportunidad en los casos de notificación automática y cuando se impugnan omisiones.</a:t>
            </a:r>
          </a:p>
          <a:p>
            <a:pPr algn="just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(Artículo 8 de la Ley de Medios)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4593AC-A29E-DB25-3291-6CAF07C68813}"/>
              </a:ext>
            </a:extLst>
          </p:cNvPr>
          <p:cNvSpPr txBox="1"/>
          <p:nvPr/>
        </p:nvSpPr>
        <p:spPr>
          <a:xfrm>
            <a:off x="4724400" y="3124995"/>
            <a:ext cx="3429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s-MX" b="1" i="0" u="sng" dirty="0">
                <a:effectLst/>
                <a:latin typeface="arial" panose="020B0604020202020204" pitchFamily="34" charset="0"/>
              </a:rPr>
              <a:t>Jurisprudencia 18/2009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9BC253-6573-30D7-4DA3-191F2A2674EC}"/>
              </a:ext>
            </a:extLst>
          </p:cNvPr>
          <p:cNvSpPr txBox="1"/>
          <p:nvPr/>
        </p:nvSpPr>
        <p:spPr>
          <a:xfrm>
            <a:off x="1752600" y="3945419"/>
            <a:ext cx="61016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</a:rPr>
              <a:t>“</a:t>
            </a:r>
            <a:r>
              <a:rPr lang="es-ES" b="1" i="0" dirty="0">
                <a:effectLst/>
                <a:latin typeface="arial" panose="020B0604020202020204" pitchFamily="34" charset="0"/>
              </a:rPr>
              <a:t>NOTIFICACIÓN AUTOMÁTICA. EL PLAZO PARA PROMOVER LOS MEDIOS DE IMPUGNACIÓN INICIA A PARTIR DEL DÍA SIGUIENTE AL QUE SE CONFIGURA, CON INDEPENDENCIA DE ULTERIOR NOTIFICACIÓN (LEGISLACIÓN FEDERAL Y SIMILARES)”.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975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D00B-3FBB-3756-613D-C349C44CB4FC}"/>
              </a:ext>
            </a:extLst>
          </p:cNvPr>
          <p:cNvSpPr txBox="1"/>
          <p:nvPr/>
        </p:nvSpPr>
        <p:spPr>
          <a:xfrm>
            <a:off x="685800" y="16764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effectLst/>
                <a:latin typeface="arial" panose="020B0604020202020204" pitchFamily="34" charset="0"/>
              </a:rPr>
              <a:t>NOTIFICACIÓN AUTOMÁTICA. REQUISITOS PARA SU VALIDEZ.</a:t>
            </a:r>
            <a:br>
              <a:rPr lang="es-ES" dirty="0"/>
            </a:b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1C9FE1-75B2-E5CF-4170-8E1A328BA5A8}"/>
              </a:ext>
            </a:extLst>
          </p:cNvPr>
          <p:cNvSpPr txBox="1"/>
          <p:nvPr/>
        </p:nvSpPr>
        <p:spPr>
          <a:xfrm>
            <a:off x="685800" y="838200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0" u="sng" dirty="0">
                <a:solidFill>
                  <a:srgbClr val="8A8585"/>
                </a:solidFill>
                <a:effectLst/>
                <a:latin typeface="arial" panose="020B0604020202020204" pitchFamily="34" charset="0"/>
              </a:rPr>
              <a:t>Jurisprudencia 19/2001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B45E2D-8851-BD95-089F-B119CABB5753}"/>
              </a:ext>
            </a:extLst>
          </p:cNvPr>
          <p:cNvSpPr txBox="1"/>
          <p:nvPr/>
        </p:nvSpPr>
        <p:spPr>
          <a:xfrm>
            <a:off x="760602" y="2209800"/>
            <a:ext cx="102883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effectLst/>
                <a:latin typeface="arial" panose="020B0604020202020204" pitchFamily="34" charset="0"/>
              </a:rPr>
              <a:t>1. No basta la sola presencia del representante del partido para que se produzca tal clase de notificación.</a:t>
            </a:r>
          </a:p>
          <a:p>
            <a:endParaRPr lang="es-ES" dirty="0">
              <a:latin typeface="arial" panose="020B0604020202020204" pitchFamily="34" charset="0"/>
            </a:endParaRPr>
          </a:p>
          <a:p>
            <a:r>
              <a:rPr lang="es-ES" b="0" i="0" dirty="0">
                <a:effectLst/>
                <a:latin typeface="arial" panose="020B0604020202020204" pitchFamily="34" charset="0"/>
              </a:rPr>
              <a:t>2. Debe estar constatado fehacientemente, que durante la sesión se generó el acto o dictó la resolución correspondiente.</a:t>
            </a:r>
          </a:p>
          <a:p>
            <a:endParaRPr lang="es-ES" dirty="0">
              <a:latin typeface="arial" panose="020B0604020202020204" pitchFamily="34" charset="0"/>
            </a:endParaRPr>
          </a:p>
          <a:p>
            <a:r>
              <a:rPr lang="es-ES" b="0" i="0" dirty="0">
                <a:effectLst/>
                <a:latin typeface="arial" panose="020B0604020202020204" pitchFamily="34" charset="0"/>
              </a:rPr>
              <a:t>3. Se debe constatar que dicho representante tuvo a su alcance todos los elementos necesarios para quedar enterado del contenido del acto o de la resolución, así como de los fundamentos y motivos que sirvieron de base para su emisión.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194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8AE7E3-05FC-8B55-AC1A-948360435AA2}"/>
              </a:ext>
            </a:extLst>
          </p:cNvPr>
          <p:cNvSpPr txBox="1"/>
          <p:nvPr/>
        </p:nvSpPr>
        <p:spPr>
          <a:xfrm>
            <a:off x="685800" y="1066800"/>
            <a:ext cx="6098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dirty="0">
                <a:effectLst/>
                <a:latin typeface="arial" panose="020B0604020202020204" pitchFamily="34" charset="0"/>
              </a:rPr>
              <a:t>PLAZO PARA PRESENTAR UN MEDIO DE IMPUGNACIÓN, TRATÁNDOSE DE OMISIONES.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E49F34-5889-203E-CF95-CF739F2C40CF}"/>
              </a:ext>
            </a:extLst>
          </p:cNvPr>
          <p:cNvSpPr txBox="1"/>
          <p:nvPr/>
        </p:nvSpPr>
        <p:spPr>
          <a:xfrm>
            <a:off x="4876800" y="1828800"/>
            <a:ext cx="4727196" cy="369332"/>
          </a:xfrm>
          <a:prstGeom prst="rect">
            <a:avLst/>
          </a:prstGeom>
          <a:solidFill>
            <a:srgbClr val="93B9D1"/>
          </a:solidFill>
        </p:spPr>
        <p:txBody>
          <a:bodyPr wrap="square">
            <a:spAutoFit/>
          </a:bodyPr>
          <a:lstStyle/>
          <a:p>
            <a:pPr algn="ctr"/>
            <a:r>
              <a:rPr lang="es-MX" b="1" u="sng" dirty="0">
                <a:effectLst/>
              </a:rPr>
              <a:t>Jurisprudencia 15/2011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890E0E-43B9-1298-0167-7596D8E24053}"/>
              </a:ext>
            </a:extLst>
          </p:cNvPr>
          <p:cNvSpPr txBox="1"/>
          <p:nvPr/>
        </p:nvSpPr>
        <p:spPr>
          <a:xfrm>
            <a:off x="685800" y="2590800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effectLst/>
                <a:latin typeface="arial" panose="020B0604020202020204" pitchFamily="34" charset="0"/>
              </a:rPr>
              <a:t>Cuando se impugnen</a:t>
            </a:r>
            <a:r>
              <a:rPr lang="es-ES" b="1" dirty="0">
                <a:effectLst/>
              </a:rPr>
              <a:t> omisiones </a:t>
            </a:r>
            <a:r>
              <a:rPr lang="es-ES" b="0" i="0" dirty="0">
                <a:effectLst/>
                <a:latin typeface="arial" panose="020B0604020202020204" pitchFamily="34" charset="0"/>
              </a:rPr>
              <a:t>de una autoridad electoral, debe entenderse, en principio, </a:t>
            </a:r>
            <a:r>
              <a:rPr lang="es-ES" b="1" i="0" dirty="0">
                <a:effectLst/>
                <a:latin typeface="arial" panose="020B0604020202020204" pitchFamily="34" charset="0"/>
              </a:rPr>
              <a:t>que el mencionado acto genéricamente entendido se realiza cada día que transcurre, toda vez que es un hecho de tracto sucesivo </a:t>
            </a:r>
            <a:r>
              <a:rPr lang="es-ES" b="0" i="0" dirty="0">
                <a:effectLst/>
                <a:latin typeface="arial" panose="020B0604020202020204" pitchFamily="34" charset="0"/>
              </a:rPr>
              <a:t>y, en esa virtud, se arriba a la conclusión de que el plazo legal para impugnarlo no ha vencido, debiéndose tener por presentada la demanda en forma oportuna, mientras subsista.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987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D8DC0C3-293E-EB69-8E98-75C8B71E8F83}"/>
              </a:ext>
            </a:extLst>
          </p:cNvPr>
          <p:cNvSpPr txBox="1"/>
          <p:nvPr/>
        </p:nvSpPr>
        <p:spPr>
          <a:xfrm>
            <a:off x="1143000" y="228600"/>
            <a:ext cx="65532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¿Cuáles son los requisitos de los medios de impugnación que se deben verificar?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(Artículo 9 de la Ley de Medios)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BA3B4E-5607-00BD-D44E-DD871E0D780E}"/>
              </a:ext>
            </a:extLst>
          </p:cNvPr>
          <p:cNvSpPr txBox="1"/>
          <p:nvPr/>
        </p:nvSpPr>
        <p:spPr>
          <a:xfrm>
            <a:off x="647699" y="2201760"/>
            <a:ext cx="910589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/>
              <a:t>a) Hacer constar el nombre del actor; </a:t>
            </a:r>
            <a:endParaRPr lang="es-MX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A73217-7954-B552-CEAF-0E67AC92CD06}"/>
              </a:ext>
            </a:extLst>
          </p:cNvPr>
          <p:cNvSpPr txBox="1"/>
          <p:nvPr/>
        </p:nvSpPr>
        <p:spPr>
          <a:xfrm>
            <a:off x="630222" y="4044076"/>
            <a:ext cx="91820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c) Acompañar el o los documentos que sean necesarios para acreditar la personería del promovente;</a:t>
            </a:r>
            <a:endParaRPr lang="es-MX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A07AF3-3147-BB7D-C3D7-8BB09D9E46B7}"/>
              </a:ext>
            </a:extLst>
          </p:cNvPr>
          <p:cNvSpPr txBox="1"/>
          <p:nvPr/>
        </p:nvSpPr>
        <p:spPr>
          <a:xfrm>
            <a:off x="647700" y="2991534"/>
            <a:ext cx="91821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b) Señalar domicilio para recibir notificaciones y, en su caso, a quien en su nombre las pueda oír y recibir;</a:t>
            </a:r>
            <a:endParaRPr lang="es-MX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E7EC12-5462-CCE6-B365-6548825D6985}"/>
              </a:ext>
            </a:extLst>
          </p:cNvPr>
          <p:cNvSpPr txBox="1"/>
          <p:nvPr/>
        </p:nvSpPr>
        <p:spPr>
          <a:xfrm>
            <a:off x="683351" y="5334000"/>
            <a:ext cx="907024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d) Identificar el acto o resolución impugnado y al responsable del mismo;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9316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52A5E5-2CA4-6333-9688-5D85B0E30AC8}"/>
              </a:ext>
            </a:extLst>
          </p:cNvPr>
          <p:cNvSpPr txBox="1"/>
          <p:nvPr/>
        </p:nvSpPr>
        <p:spPr>
          <a:xfrm>
            <a:off x="838200" y="685800"/>
            <a:ext cx="87630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e) Mencionar de manera expresa y clara los hechos en que se basa la impugnación, los agravios que cause el acto o resolución impugnado, los preceptos presuntamente violados y, en su caso, las razones por las que se solicite la no aplicación de leyes sobre la materia electoral por estimarlas contrarias a la Constitución Local;</a:t>
            </a:r>
            <a:endParaRPr lang="es-MX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E316BC-EB1E-5CD1-FFE7-11205D8A8124}"/>
              </a:ext>
            </a:extLst>
          </p:cNvPr>
          <p:cNvSpPr txBox="1"/>
          <p:nvPr/>
        </p:nvSpPr>
        <p:spPr>
          <a:xfrm>
            <a:off x="829654" y="2819400"/>
            <a:ext cx="877154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f) Ofrecer y aportar las pruebas dentro de los plazos para la interposición o presentación de los medios de impugnación previstos en la presente ley; mencionar, en su caso, las que se habrán de aportar dentro de dichos plazos; y las que deban requerirse, cuando el promovente justifique que oportunamente las solicitó por escrito al órgano competente, y éstas no le hubieren sido entregadas; y</a:t>
            </a:r>
            <a:endParaRPr lang="es-MX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74534C-7CC3-6F42-D51F-A1855C159FAA}"/>
              </a:ext>
            </a:extLst>
          </p:cNvPr>
          <p:cNvSpPr txBox="1"/>
          <p:nvPr/>
        </p:nvSpPr>
        <p:spPr>
          <a:xfrm>
            <a:off x="800456" y="5029200"/>
            <a:ext cx="87715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/>
              <a:t>g) Hacer constar el nombre y la firma autógrafa del promovente.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34231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0E76D5-7D05-DB35-66C5-C17B90DE1D9D}"/>
              </a:ext>
            </a:extLst>
          </p:cNvPr>
          <p:cNvSpPr txBox="1"/>
          <p:nvPr/>
        </p:nvSpPr>
        <p:spPr>
          <a:xfrm>
            <a:off x="4287012" y="1535028"/>
            <a:ext cx="2322575" cy="630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800" dirty="0"/>
              <a:t>SI</a:t>
            </a:r>
            <a:r>
              <a:rPr lang="es-MX" dirty="0"/>
              <a:t> </a:t>
            </a:r>
            <a:r>
              <a:rPr lang="es-MX" b="0" dirty="0"/>
              <a:t>cumple con los requisitos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B15069-CC50-6420-E3B6-6D934E1B269F}"/>
              </a:ext>
            </a:extLst>
          </p:cNvPr>
          <p:cNvSpPr txBox="1"/>
          <p:nvPr/>
        </p:nvSpPr>
        <p:spPr>
          <a:xfrm>
            <a:off x="152400" y="2778911"/>
            <a:ext cx="5087115" cy="1923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En un plazo no mayor de 5 días deberá emitirse un auto de admisión y </a:t>
            </a:r>
            <a:r>
              <a:rPr lang="es-MX" sz="17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una vez sustanciado</a:t>
            </a:r>
            <a:r>
              <a:rPr lang="es-MX" sz="17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el expediente deberá declarar el cierre de instrucción  quedando los autos en estado de resolución para que la Magistratura ponente  elabore el proyecto de sentencia.                     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714F39-CE2B-2EB8-5CF3-8D66D7A11760}"/>
              </a:ext>
            </a:extLst>
          </p:cNvPr>
          <p:cNvSpPr txBox="1"/>
          <p:nvPr/>
        </p:nvSpPr>
        <p:spPr>
          <a:xfrm>
            <a:off x="1987156" y="186682"/>
            <a:ext cx="711125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Una vez verificado los requisitos de formales y de oportunidad artículo 19, inciso e) de la Ley de Medios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CD7394C-723D-5DB9-0442-20066D276C71}"/>
              </a:ext>
            </a:extLst>
          </p:cNvPr>
          <p:cNvSpPr txBox="1"/>
          <p:nvPr/>
        </p:nvSpPr>
        <p:spPr>
          <a:xfrm>
            <a:off x="291036" y="5294488"/>
            <a:ext cx="5061249" cy="1400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Una vez cerrada la instrucción la Magistratura ponente formulará el proyecto de sentencia de sobreseimiento o de fondo y lo someta a consideración del Pleno dentro de los 15 días siguientes.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BF7EEB6-F071-2E0A-E621-C647B82B6639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5239515" y="3740713"/>
            <a:ext cx="6423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A7CC188-2CF4-F9A0-0D90-0FAD92F92139}"/>
              </a:ext>
            </a:extLst>
          </p:cNvPr>
          <p:cNvSpPr/>
          <p:nvPr/>
        </p:nvSpPr>
        <p:spPr>
          <a:xfrm>
            <a:off x="5881863" y="2902513"/>
            <a:ext cx="2990083" cy="1676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AUTO DE ADMISIÓN Y CIERRE DE INSTRUCCIÓN/RESERVA DE CIERRE DE INSTRUCCIÓN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JUEZ (A) Y SGA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799BE2B-A104-737F-5A50-21B067C941BF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 flipV="1">
            <a:off x="5352285" y="5994679"/>
            <a:ext cx="743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03ED2E6-2CF2-6B65-AF85-04F86581F10B}"/>
              </a:ext>
            </a:extLst>
          </p:cNvPr>
          <p:cNvSpPr/>
          <p:nvPr/>
        </p:nvSpPr>
        <p:spPr>
          <a:xfrm>
            <a:off x="6096000" y="5156479"/>
            <a:ext cx="2456683" cy="1676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AUTO DE TURNO A MAGISTRATURA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SGA/PRESIDENCIA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8" name="Cerrar llave 27">
            <a:extLst>
              <a:ext uri="{FF2B5EF4-FFF2-40B4-BE49-F238E27FC236}">
                <a16:creationId xmlns:a16="http://schemas.microsoft.com/office/drawing/2014/main" id="{611738D3-A69E-533D-BD2F-10907A9E1B8F}"/>
              </a:ext>
            </a:extLst>
          </p:cNvPr>
          <p:cNvSpPr/>
          <p:nvPr/>
        </p:nvSpPr>
        <p:spPr>
          <a:xfrm>
            <a:off x="9220200" y="2768427"/>
            <a:ext cx="609600" cy="20321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21C85AAB-09CA-57FF-6E90-40E91EF875B9}"/>
              </a:ext>
            </a:extLst>
          </p:cNvPr>
          <p:cNvSpPr/>
          <p:nvPr/>
        </p:nvSpPr>
        <p:spPr>
          <a:xfrm>
            <a:off x="9920463" y="3127771"/>
            <a:ext cx="1219200" cy="11394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JDC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JE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AG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JI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C7E3B84-3C36-6BB4-08EE-DBF4C4CBA0FE}"/>
              </a:ext>
            </a:extLst>
          </p:cNvPr>
          <p:cNvSpPr/>
          <p:nvPr/>
        </p:nvSpPr>
        <p:spPr>
          <a:xfrm>
            <a:off x="9539463" y="5029199"/>
            <a:ext cx="2362200" cy="16763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LAS APELACIONES SE RESUELVEN DENTRO DE LOS 12 DÍAS SIGUIENTES AL QUE SE ADMITAN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15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0E76D5-7D05-DB35-66C5-C17B90DE1D9D}"/>
              </a:ext>
            </a:extLst>
          </p:cNvPr>
          <p:cNvSpPr txBox="1"/>
          <p:nvPr/>
        </p:nvSpPr>
        <p:spPr>
          <a:xfrm>
            <a:off x="4287012" y="1535028"/>
            <a:ext cx="2322575" cy="630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800" dirty="0"/>
              <a:t>NO</a:t>
            </a:r>
            <a:r>
              <a:rPr lang="es-MX" dirty="0"/>
              <a:t> </a:t>
            </a:r>
            <a:r>
              <a:rPr lang="es-MX" b="0" dirty="0"/>
              <a:t>cumple con los requisitos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B15069-CC50-6420-E3B6-6D934E1B269F}"/>
              </a:ext>
            </a:extLst>
          </p:cNvPr>
          <p:cNvSpPr txBox="1"/>
          <p:nvPr/>
        </p:nvSpPr>
        <p:spPr>
          <a:xfrm>
            <a:off x="152399" y="2336393"/>
            <a:ext cx="5087115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Una vez sustanciado el expediente e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n un plazo no mayor de 5 días el Juez o Jueza deberá emitir un auto de DESECHAMIENTO quedando los autos a disposición del Pleno para que se tenga por aprobada o no la propuesta formulada por la o el encargado de la sustanciación del medio de impugnación.                      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714F39-CE2B-2EB8-5CF3-8D66D7A11760}"/>
              </a:ext>
            </a:extLst>
          </p:cNvPr>
          <p:cNvSpPr txBox="1"/>
          <p:nvPr/>
        </p:nvSpPr>
        <p:spPr>
          <a:xfrm>
            <a:off x="1987156" y="186682"/>
            <a:ext cx="711125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Una vez verificado los requisitos de formales y de oportunidad (artículo 19, inciso e) de la Ley de Medios) 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BF7EEB6-F071-2E0A-E621-C647B82B6639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5239514" y="3429000"/>
            <a:ext cx="642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A7CC188-2CF4-F9A0-0D90-0FAD92F92139}"/>
              </a:ext>
            </a:extLst>
          </p:cNvPr>
          <p:cNvSpPr/>
          <p:nvPr/>
        </p:nvSpPr>
        <p:spPr>
          <a:xfrm>
            <a:off x="5881863" y="2590800"/>
            <a:ext cx="2195337" cy="1676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AUTO DE DESECHAMIENTO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JUEZ (A) Y SGA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8" name="Cerrar llave 27">
            <a:extLst>
              <a:ext uri="{FF2B5EF4-FFF2-40B4-BE49-F238E27FC236}">
                <a16:creationId xmlns:a16="http://schemas.microsoft.com/office/drawing/2014/main" id="{611738D3-A69E-533D-BD2F-10907A9E1B8F}"/>
              </a:ext>
            </a:extLst>
          </p:cNvPr>
          <p:cNvSpPr/>
          <p:nvPr/>
        </p:nvSpPr>
        <p:spPr>
          <a:xfrm>
            <a:off x="8077200" y="2632686"/>
            <a:ext cx="304800" cy="3708573"/>
          </a:xfrm>
          <a:prstGeom prst="rightBrace">
            <a:avLst>
              <a:gd name="adj1" fmla="val 8333"/>
              <a:gd name="adj2" fmla="val 51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21C85AAB-09CA-57FF-6E90-40E91EF875B9}"/>
              </a:ext>
            </a:extLst>
          </p:cNvPr>
          <p:cNvSpPr/>
          <p:nvPr/>
        </p:nvSpPr>
        <p:spPr>
          <a:xfrm>
            <a:off x="8389231" y="4029772"/>
            <a:ext cx="838200" cy="10756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JDC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JE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AG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JI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C7E3B84-3C36-6BB4-08EE-DBF4C4CBA0FE}"/>
              </a:ext>
            </a:extLst>
          </p:cNvPr>
          <p:cNvSpPr/>
          <p:nvPr/>
        </p:nvSpPr>
        <p:spPr>
          <a:xfrm>
            <a:off x="9655030" y="696828"/>
            <a:ext cx="2362200" cy="16763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LAS APELACIONES SE DESECHAN DENTRO DE LOS 12 DÍAS SIGUIENTES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6E91F8-5A46-C3A1-4FE8-6B249218A9CB}"/>
              </a:ext>
            </a:extLst>
          </p:cNvPr>
          <p:cNvSpPr txBox="1"/>
          <p:nvPr/>
        </p:nvSpPr>
        <p:spPr>
          <a:xfrm>
            <a:off x="29361" y="4692360"/>
            <a:ext cx="5087115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Una vez sustanciado el expediente e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n un plazo no mayor de 5 días el Juez o Jueza deberá emitir un auto de REENCAUZAMIENTO quedando los autos a disposición del Pleno para que se tenga por aprobada o no la propuesta formulada por la o el encargado de la sustanciación del medio de impugnación.                       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71CBFEF-D54E-C6A9-9913-91172A78AA7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116476" y="5638795"/>
            <a:ext cx="633721" cy="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3289BB2A-2493-B0F8-078D-B9CF9221FA46}"/>
              </a:ext>
            </a:extLst>
          </p:cNvPr>
          <p:cNvSpPr/>
          <p:nvPr/>
        </p:nvSpPr>
        <p:spPr>
          <a:xfrm>
            <a:off x="5750197" y="4800600"/>
            <a:ext cx="2195338" cy="16763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AUTO DE REENCAUZAMIENTO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JUEZ (A) Y SGA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90D5C3A-3C38-F8CD-5A20-8A696D087B7F}"/>
              </a:ext>
            </a:extLst>
          </p:cNvPr>
          <p:cNvSpPr/>
          <p:nvPr/>
        </p:nvSpPr>
        <p:spPr>
          <a:xfrm>
            <a:off x="9677401" y="3729386"/>
            <a:ext cx="2362200" cy="16763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EL PLENO RESUELVE LA PROPUESTA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DENTRO DE LOS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15 DÍAS SIGUIENTES</a:t>
            </a:r>
            <a:endParaRPr lang="es-MX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83A2611-507F-F867-7D73-6A031F443B9B}"/>
              </a:ext>
            </a:extLst>
          </p:cNvPr>
          <p:cNvCxnSpPr>
            <a:stCxn id="29" idx="3"/>
            <a:endCxn id="18" idx="1"/>
          </p:cNvCxnSpPr>
          <p:nvPr/>
        </p:nvCxnSpPr>
        <p:spPr>
          <a:xfrm>
            <a:off x="9227431" y="4567586"/>
            <a:ext cx="449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05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D61CE6-4F74-BD4B-9BA0-D7BF85B457F2}"/>
              </a:ext>
            </a:extLst>
          </p:cNvPr>
          <p:cNvSpPr txBox="1"/>
          <p:nvPr/>
        </p:nvSpPr>
        <p:spPr>
          <a:xfrm>
            <a:off x="92273" y="83735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312ECC-50F0-1240-E0A5-E82CA72D2BC1}"/>
              </a:ext>
            </a:extLst>
          </p:cNvPr>
          <p:cNvSpPr txBox="1"/>
          <p:nvPr/>
        </p:nvSpPr>
        <p:spPr>
          <a:xfrm>
            <a:off x="208996" y="1561676"/>
            <a:ext cx="797491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el TET reciba un medio de impugnación deberá directamente y no ante la autoridad responsable:</a:t>
            </a:r>
          </a:p>
          <a:p>
            <a:pPr algn="just"/>
            <a:endParaRPr lang="es-MX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Recibe oficialía de partes la demanda, lo turna de inmediato a SGA para que ordene la integración del expediente y lo turne a juez o jueza instructora correspondiente.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juez o juez al advertir el incumplimiento de lo establecido en los artículos 17 y 18 de la Ley de Medios (publicitación del medio, la falta del informe circunstanciado y en su caso la comparecencia de las tercerías interesadas, deberá ordenar a la autoridad responsable efectúe el trámite respectivo.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DBA0EB-696A-B9E9-A912-C1BBD808E7E1}"/>
              </a:ext>
            </a:extLst>
          </p:cNvPr>
          <p:cNvSpPr txBox="1"/>
          <p:nvPr/>
        </p:nvSpPr>
        <p:spPr>
          <a:xfrm>
            <a:off x="2438400" y="113028"/>
            <a:ext cx="3368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 2</a:t>
            </a:r>
            <a:endParaRPr lang="es-MX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62A953-3D05-890B-E09B-DA6318E85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604" y="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0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5B815AC-1ED9-FFB5-5C95-8347C9A297FD}"/>
              </a:ext>
            </a:extLst>
          </p:cNvPr>
          <p:cNvSpPr/>
          <p:nvPr/>
        </p:nvSpPr>
        <p:spPr>
          <a:xfrm>
            <a:off x="914400" y="973123"/>
            <a:ext cx="3048000" cy="14373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Trámite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</a:rPr>
              <a:t>17 y 18 de la Ley de Medios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5A10F35-51C1-F726-3F0D-8A9E4FF191B9}"/>
              </a:ext>
            </a:extLst>
          </p:cNvPr>
          <p:cNvSpPr/>
          <p:nvPr/>
        </p:nvSpPr>
        <p:spPr>
          <a:xfrm>
            <a:off x="6781800" y="967880"/>
            <a:ext cx="3048000" cy="1447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Sustanciación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</a:rPr>
              <a:t>19 de la Ley de Medios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F191734-D9D9-FBB4-8D94-E91C1A1079BA}"/>
              </a:ext>
            </a:extLst>
          </p:cNvPr>
          <p:cNvSpPr/>
          <p:nvPr/>
        </p:nvSpPr>
        <p:spPr>
          <a:xfrm>
            <a:off x="1104900" y="3276601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Autoridad responsable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B10CD80-4877-FAAC-C7B6-94ECBD73ED10}"/>
              </a:ext>
            </a:extLst>
          </p:cNvPr>
          <p:cNvSpPr/>
          <p:nvPr/>
        </p:nvSpPr>
        <p:spPr>
          <a:xfrm>
            <a:off x="7086600" y="3246190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Tribunal Electoral de Tabasco (Jueces (zas)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703D530F-3367-6EBC-CFD4-6C5C8D6BA020}"/>
              </a:ext>
            </a:extLst>
          </p:cNvPr>
          <p:cNvSpPr/>
          <p:nvPr/>
        </p:nvSpPr>
        <p:spPr>
          <a:xfrm>
            <a:off x="2209800" y="2538719"/>
            <a:ext cx="4572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AEFF5677-4F29-9F6F-0D20-6E902BF2D0BC}"/>
              </a:ext>
            </a:extLst>
          </p:cNvPr>
          <p:cNvSpPr/>
          <p:nvPr/>
        </p:nvSpPr>
        <p:spPr>
          <a:xfrm>
            <a:off x="8191500" y="2514600"/>
            <a:ext cx="4572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810B742-3775-95A4-5DD5-C96321FAEA0B}"/>
              </a:ext>
            </a:extLst>
          </p:cNvPr>
          <p:cNvSpPr/>
          <p:nvPr/>
        </p:nvSpPr>
        <p:spPr>
          <a:xfrm>
            <a:off x="768292" y="4447564"/>
            <a:ext cx="3651308" cy="22566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* Dar aviso del medio de impugnación</a:t>
            </a:r>
          </a:p>
          <a:p>
            <a:pPr algn="ctr"/>
            <a:r>
              <a:rPr lang="es-ES" dirty="0"/>
              <a:t>* Publicitar el medio de impugnación</a:t>
            </a:r>
          </a:p>
          <a:p>
            <a:pPr algn="ctr"/>
            <a:r>
              <a:rPr lang="es-ES" dirty="0"/>
              <a:t>* Rendir el informe circunstanciado</a:t>
            </a:r>
          </a:p>
          <a:p>
            <a:pPr algn="ctr"/>
            <a:r>
              <a:rPr lang="es-ES" dirty="0"/>
              <a:t>* Remitir al TET la documentación</a:t>
            </a:r>
            <a:endParaRPr lang="es-MX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ABA396-C5F7-7757-6FE8-5778DF31F2D2}"/>
              </a:ext>
            </a:extLst>
          </p:cNvPr>
          <p:cNvSpPr/>
          <p:nvPr/>
        </p:nvSpPr>
        <p:spPr>
          <a:xfrm>
            <a:off x="6751040" y="4343400"/>
            <a:ext cx="3581400" cy="22566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Verificación de los requisitos de procedencia de los medios de impugnación y realización de todas las diligencias necesarias para que el Pleno pueda emitir resolución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3790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ED72B63-C7BC-FA3F-B2DE-7B4AB3A87F18}"/>
              </a:ext>
            </a:extLst>
          </p:cNvPr>
          <p:cNvSpPr txBox="1"/>
          <p:nvPr/>
        </p:nvSpPr>
        <p:spPr>
          <a:xfrm>
            <a:off x="1752600" y="303811"/>
            <a:ext cx="66294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jueza o juez instructor una vez recibida la demanda en su auto de recepción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725419-239C-E394-90D4-B7C4F95E62FE}"/>
              </a:ext>
            </a:extLst>
          </p:cNvPr>
          <p:cNvSpPr txBox="1"/>
          <p:nvPr/>
        </p:nvSpPr>
        <p:spPr>
          <a:xfrm>
            <a:off x="513585" y="1312783"/>
            <a:ext cx="5087115" cy="2446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1. De inmediato ordenará correrle traslado a la autoridad responsable con copia de la demanda para que proceda a fijar en sus estrados o espacios públicos la demanda del medio de impugnación durante un plazo de 72 horas, para que durante el mismo las tercerías interesadas comparecieren a manifestar lo que a sus derechos conviniere.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C3EA93-CFF0-F220-7456-17959302CCC6}"/>
              </a:ext>
            </a:extLst>
          </p:cNvPr>
          <p:cNvSpPr/>
          <p:nvPr/>
        </p:nvSpPr>
        <p:spPr>
          <a:xfrm>
            <a:off x="6934200" y="3124200"/>
            <a:ext cx="2195337" cy="167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AUTO DE REQUERIMIENTO DE TRÁMITE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JUEZ (A) Y SGA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F9E178-2CB0-1AF5-B72B-8455DA1D9E27}"/>
              </a:ext>
            </a:extLst>
          </p:cNvPr>
          <p:cNvSpPr txBox="1"/>
          <p:nvPr/>
        </p:nvSpPr>
        <p:spPr>
          <a:xfrm>
            <a:off x="501569" y="3990974"/>
            <a:ext cx="5087115" cy="877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2. Ordenará a la autoridad responsable rinda el informe circunstanciado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78CBBA-D45B-277C-2DD2-79CC2063BC5E}"/>
              </a:ext>
            </a:extLst>
          </p:cNvPr>
          <p:cNvSpPr txBox="1"/>
          <p:nvPr/>
        </p:nvSpPr>
        <p:spPr>
          <a:xfrm>
            <a:off x="513585" y="5127940"/>
            <a:ext cx="5087115" cy="1400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3. Ordenará que la autoridad remita dentro de las 24 horas siguientes al vencimiento del plazo de 72 horas, toda la documentación correspondiente.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errar llave 17">
            <a:extLst>
              <a:ext uri="{FF2B5EF4-FFF2-40B4-BE49-F238E27FC236}">
                <a16:creationId xmlns:a16="http://schemas.microsoft.com/office/drawing/2014/main" id="{7CB5EC27-8818-6A03-5002-79CDB4B501AD}"/>
              </a:ext>
            </a:extLst>
          </p:cNvPr>
          <p:cNvSpPr/>
          <p:nvPr/>
        </p:nvSpPr>
        <p:spPr>
          <a:xfrm>
            <a:off x="5715000" y="2286000"/>
            <a:ext cx="990600" cy="3810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84051B2-48FB-56CF-4957-748B4F54FDA1}"/>
              </a:ext>
            </a:extLst>
          </p:cNvPr>
          <p:cNvSpPr/>
          <p:nvPr/>
        </p:nvSpPr>
        <p:spPr>
          <a:xfrm>
            <a:off x="9753600" y="2971800"/>
            <a:ext cx="1924815" cy="2156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En este mismo acuerdo se solicita a Presidencia el requiera los informes necesarios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65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39EF56-A8CC-2948-A6D3-B073D208C137}"/>
              </a:ext>
            </a:extLst>
          </p:cNvPr>
          <p:cNvSpPr txBox="1"/>
          <p:nvPr/>
        </p:nvSpPr>
        <p:spPr>
          <a:xfrm>
            <a:off x="2286000" y="293117"/>
            <a:ext cx="66294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jueza o juez instructor una vez recibido el cumplimiento del requerimiento de trámite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F31841C-E915-F214-29B6-B7913998C723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flipH="1">
            <a:off x="1676400" y="1493446"/>
            <a:ext cx="3924300" cy="735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26A9DE7-4024-4CDA-A4EF-5180164503F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5600700" y="1493446"/>
            <a:ext cx="3314700" cy="93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880B57ED-96C3-37B7-FB43-931D1D5ABF4D}"/>
              </a:ext>
            </a:extLst>
          </p:cNvPr>
          <p:cNvSpPr/>
          <p:nvPr/>
        </p:nvSpPr>
        <p:spPr>
          <a:xfrm>
            <a:off x="381000" y="2228676"/>
            <a:ext cx="2590800" cy="213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Si </a:t>
            </a:r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CUMPLE</a:t>
            </a:r>
            <a:r>
              <a:rPr lang="es-ES" b="1" dirty="0">
                <a:solidFill>
                  <a:schemeClr val="tx1"/>
                </a:solidFill>
              </a:rPr>
              <a:t> con los requisitos procederá a emitir un auto de admisión y cierre de instrucción/reserva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(5 días siguientes al cumplimiento)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5D8B602-49B7-9A74-A86B-6F3319EEDE3B}"/>
              </a:ext>
            </a:extLst>
          </p:cNvPr>
          <p:cNvSpPr/>
          <p:nvPr/>
        </p:nvSpPr>
        <p:spPr>
          <a:xfrm>
            <a:off x="7620000" y="2428470"/>
            <a:ext cx="2590800" cy="1676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Si </a:t>
            </a:r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NO</a:t>
            </a:r>
            <a:r>
              <a:rPr lang="es-ES" b="1" dirty="0">
                <a:solidFill>
                  <a:schemeClr val="tx1"/>
                </a:solidFill>
              </a:rPr>
              <a:t> cumple con los requisitos procederá a emitir un auto de </a:t>
            </a:r>
            <a:r>
              <a:rPr lang="es-ES" b="1" dirty="0" err="1">
                <a:solidFill>
                  <a:schemeClr val="tx1"/>
                </a:solidFill>
              </a:rPr>
              <a:t>desechamiento</a:t>
            </a:r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(5 días siguientes al cumplimiento)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915AD97-6AA6-7485-D87C-20C1305FB88B}"/>
              </a:ext>
            </a:extLst>
          </p:cNvPr>
          <p:cNvSpPr/>
          <p:nvPr/>
        </p:nvSpPr>
        <p:spPr>
          <a:xfrm>
            <a:off x="525011" y="4953000"/>
            <a:ext cx="2302778" cy="144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Se turna a la Magistratura para que se elabore el proyecto de resolución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218DF81-216E-F2F3-F485-C6A491A5660E}"/>
              </a:ext>
            </a:extLst>
          </p:cNvPr>
          <p:cNvSpPr/>
          <p:nvPr/>
        </p:nvSpPr>
        <p:spPr>
          <a:xfrm>
            <a:off x="7886699" y="5039894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Quedan los autos a disposición del Pleno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7BFC18-B403-54E6-9BBF-0A56C383DFC1}"/>
              </a:ext>
            </a:extLst>
          </p:cNvPr>
          <p:cNvSpPr/>
          <p:nvPr/>
        </p:nvSpPr>
        <p:spPr>
          <a:xfrm>
            <a:off x="3935310" y="5039894"/>
            <a:ext cx="27432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El Pleno debe resolver dentro de los 15 días siguientes en ambos supuestos</a:t>
            </a:r>
            <a:endParaRPr lang="es-MX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60F6DFB-BF65-DE74-5A8A-52635DE214C0}"/>
              </a:ext>
            </a:extLst>
          </p:cNvPr>
          <p:cNvCxnSpPr>
            <a:stCxn id="9" idx="2"/>
            <a:endCxn id="20" idx="0"/>
          </p:cNvCxnSpPr>
          <p:nvPr/>
        </p:nvCxnSpPr>
        <p:spPr>
          <a:xfrm flipH="1">
            <a:off x="8915399" y="4104870"/>
            <a:ext cx="1" cy="93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DFD5E742-5EE4-47B5-C04C-F0FA3579A5BF}"/>
              </a:ext>
            </a:extLst>
          </p:cNvPr>
          <p:cNvCxnSpPr>
            <a:stCxn id="8" idx="2"/>
            <a:endCxn id="15" idx="0"/>
          </p:cNvCxnSpPr>
          <p:nvPr/>
        </p:nvCxnSpPr>
        <p:spPr>
          <a:xfrm>
            <a:off x="1676400" y="4362276"/>
            <a:ext cx="0" cy="590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85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3D763D-4AE2-AB5B-7D61-4D9A9C22530F}"/>
              </a:ext>
            </a:extLst>
          </p:cNvPr>
          <p:cNvSpPr/>
          <p:nvPr/>
        </p:nvSpPr>
        <p:spPr>
          <a:xfrm>
            <a:off x="609600" y="152400"/>
            <a:ext cx="9305371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461113-C922-A13A-B852-D094FBE9C5D1}"/>
              </a:ext>
            </a:extLst>
          </p:cNvPr>
          <p:cNvSpPr txBox="1"/>
          <p:nvPr/>
        </p:nvSpPr>
        <p:spPr>
          <a:xfrm>
            <a:off x="609600" y="460170"/>
            <a:ext cx="1823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 3  </a:t>
            </a: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E9F2B8-5BF0-BA2A-994F-07D7628E56B2}"/>
              </a:ext>
            </a:extLst>
          </p:cNvPr>
          <p:cNvSpPr txBox="1"/>
          <p:nvPr/>
        </p:nvSpPr>
        <p:spPr>
          <a:xfrm>
            <a:off x="2312660" y="248334"/>
            <a:ext cx="74813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se interponga directamente en la Oficialía de Partes del la Sala Superior o Regional Xalapa del TEPJF</a:t>
            </a:r>
            <a:endParaRPr lang="es-MX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A0571E5-1E82-2F4B-50E3-0F6DD9E64151}"/>
              </a:ext>
            </a:extLst>
          </p:cNvPr>
          <p:cNvSpPr/>
          <p:nvPr/>
        </p:nvSpPr>
        <p:spPr>
          <a:xfrm>
            <a:off x="4119285" y="1118183"/>
            <a:ext cx="22860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La Sala del TEPJF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Remite las constancias al TET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FC9868F-9D58-C8A1-1A94-956BB9F36335}"/>
              </a:ext>
            </a:extLst>
          </p:cNvPr>
          <p:cNvSpPr/>
          <p:nvPr/>
        </p:nvSpPr>
        <p:spPr>
          <a:xfrm>
            <a:off x="762000" y="1905000"/>
            <a:ext cx="25908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Si lo remite tramitado se da inicio a la sustanciación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A257EFF-8570-3F34-14C4-C324C95F3D96}"/>
              </a:ext>
            </a:extLst>
          </p:cNvPr>
          <p:cNvSpPr/>
          <p:nvPr/>
        </p:nvSpPr>
        <p:spPr>
          <a:xfrm>
            <a:off x="7391400" y="1613483"/>
            <a:ext cx="3429000" cy="15750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Si NO lo remite tramitado se ordena el tramite previsto en los numerales 17 y 18 de la Ley de Medios.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0AF98B-BFB3-9A72-428C-9A88E0BECAFC}"/>
              </a:ext>
            </a:extLst>
          </p:cNvPr>
          <p:cNvSpPr/>
          <p:nvPr/>
        </p:nvSpPr>
        <p:spPr>
          <a:xfrm>
            <a:off x="4165715" y="3244792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Se revisan los requisitos (sustanciación)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4118F0B-0BE9-B185-9AF1-FA66A10952C4}"/>
              </a:ext>
            </a:extLst>
          </p:cNvPr>
          <p:cNvCxnSpPr>
            <a:stCxn id="6" idx="3"/>
            <a:endCxn id="9" idx="0"/>
          </p:cNvCxnSpPr>
          <p:nvPr/>
        </p:nvCxnSpPr>
        <p:spPr>
          <a:xfrm>
            <a:off x="3352800" y="2362200"/>
            <a:ext cx="2032115" cy="882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F7483A3-4732-F377-43B8-1ACD5BA10C2D}"/>
              </a:ext>
            </a:extLst>
          </p:cNvPr>
          <p:cNvCxnSpPr>
            <a:stCxn id="7" idx="1"/>
            <a:endCxn id="9" idx="0"/>
          </p:cNvCxnSpPr>
          <p:nvPr/>
        </p:nvCxnSpPr>
        <p:spPr>
          <a:xfrm flipH="1">
            <a:off x="5384915" y="2401000"/>
            <a:ext cx="2006485" cy="84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19EB6B-9310-B64E-D202-523723C95FBB}"/>
              </a:ext>
            </a:extLst>
          </p:cNvPr>
          <p:cNvSpPr/>
          <p:nvPr/>
        </p:nvSpPr>
        <p:spPr>
          <a:xfrm>
            <a:off x="914400" y="3962496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Si cumple con los requisitos se admite y se  cierra instrucción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1984037-EFFE-4FC4-20B6-8B5202635F9F}"/>
              </a:ext>
            </a:extLst>
          </p:cNvPr>
          <p:cNvSpPr/>
          <p:nvPr/>
        </p:nvSpPr>
        <p:spPr>
          <a:xfrm>
            <a:off x="8077200" y="5334000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Si no cumple con los </a:t>
            </a:r>
            <a:r>
              <a:rPr lang="es-ES" dirty="0" err="1">
                <a:solidFill>
                  <a:schemeClr val="tx1"/>
                </a:solidFill>
              </a:rPr>
              <a:t>requsitos</a:t>
            </a:r>
            <a:r>
              <a:rPr lang="es-ES" dirty="0">
                <a:solidFill>
                  <a:schemeClr val="tx1"/>
                </a:solidFill>
              </a:rPr>
              <a:t> se propone el </a:t>
            </a:r>
            <a:r>
              <a:rPr lang="es-ES" dirty="0" err="1">
                <a:solidFill>
                  <a:schemeClr val="tx1"/>
                </a:solidFill>
              </a:rPr>
              <a:t>desechamiento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F67286B-F2C6-07C7-D2B0-B5D05191A243}"/>
              </a:ext>
            </a:extLst>
          </p:cNvPr>
          <p:cNvSpPr/>
          <p:nvPr/>
        </p:nvSpPr>
        <p:spPr>
          <a:xfrm>
            <a:off x="914400" y="5334000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Se turna a la Magistratura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4E88315-CAA7-84B2-E699-3BE24605A859}"/>
              </a:ext>
            </a:extLst>
          </p:cNvPr>
          <p:cNvSpPr/>
          <p:nvPr/>
        </p:nvSpPr>
        <p:spPr>
          <a:xfrm>
            <a:off x="4316030" y="5943600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PLENO RESUELVE</a:t>
            </a:r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0AEA64AC-B58F-D584-B084-443AB7F316BB}"/>
              </a:ext>
            </a:extLst>
          </p:cNvPr>
          <p:cNvCxnSpPr>
            <a:stCxn id="9" idx="3"/>
            <a:endCxn id="21" idx="0"/>
          </p:cNvCxnSpPr>
          <p:nvPr/>
        </p:nvCxnSpPr>
        <p:spPr>
          <a:xfrm>
            <a:off x="6604115" y="3701992"/>
            <a:ext cx="2692285" cy="16320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F13C7460-9B4F-C33D-3387-F6B71AF62F6A}"/>
              </a:ext>
            </a:extLst>
          </p:cNvPr>
          <p:cNvCxnSpPr>
            <a:stCxn id="9" idx="1"/>
            <a:endCxn id="18" idx="0"/>
          </p:cNvCxnSpPr>
          <p:nvPr/>
        </p:nvCxnSpPr>
        <p:spPr>
          <a:xfrm rot="10800000" flipV="1">
            <a:off x="2133601" y="3701992"/>
            <a:ext cx="2032115" cy="2605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7DD9B7F-B852-0C67-A2CD-9D2854692806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>
            <a:off x="2133600" y="4876896"/>
            <a:ext cx="0" cy="45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B99365E2-26B7-94D7-06A0-61E8AC42B969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3352800" y="5791200"/>
            <a:ext cx="96323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B0F4BCBC-385D-93F0-AE46-BCA70CC67125}"/>
              </a:ext>
            </a:extLst>
          </p:cNvPr>
          <p:cNvCxnSpPr>
            <a:stCxn id="21" idx="1"/>
            <a:endCxn id="23" idx="3"/>
          </p:cNvCxnSpPr>
          <p:nvPr/>
        </p:nvCxnSpPr>
        <p:spPr>
          <a:xfrm flipH="1">
            <a:off x="6754430" y="5791200"/>
            <a:ext cx="132277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B43F10C2-5764-A301-EC16-21865AEAF8C7}"/>
              </a:ext>
            </a:extLst>
          </p:cNvPr>
          <p:cNvSpPr/>
          <p:nvPr/>
        </p:nvSpPr>
        <p:spPr>
          <a:xfrm>
            <a:off x="4457701" y="4311593"/>
            <a:ext cx="2514597" cy="14282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Tener presentes los efectos precisados por Sala </a:t>
            </a:r>
            <a:endParaRPr lang="es-MX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3330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F6470DB-6CFE-7FC6-0182-888821A98D59}"/>
              </a:ext>
            </a:extLst>
          </p:cNvPr>
          <p:cNvSpPr/>
          <p:nvPr/>
        </p:nvSpPr>
        <p:spPr>
          <a:xfrm>
            <a:off x="838200" y="304800"/>
            <a:ext cx="9305371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0B10C-4A77-E2FB-9462-F9E0CE9D3BCD}"/>
              </a:ext>
            </a:extLst>
          </p:cNvPr>
          <p:cNvSpPr txBox="1"/>
          <p:nvPr/>
        </p:nvSpPr>
        <p:spPr>
          <a:xfrm>
            <a:off x="838200" y="612570"/>
            <a:ext cx="1823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 4  </a:t>
            </a: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379F0F-765A-1A48-A39E-7E16FFA655EB}"/>
              </a:ext>
            </a:extLst>
          </p:cNvPr>
          <p:cNvSpPr txBox="1"/>
          <p:nvPr/>
        </p:nvSpPr>
        <p:spPr>
          <a:xfrm>
            <a:off x="2541260" y="400734"/>
            <a:ext cx="74813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se interponga ante otra diversa autoridad</a:t>
            </a:r>
          </a:p>
          <a:p>
            <a:pPr algn="just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CED2CC5-C403-6EA6-EB72-502AECC43519}"/>
              </a:ext>
            </a:extLst>
          </p:cNvPr>
          <p:cNvSpPr/>
          <p:nvPr/>
        </p:nvSpPr>
        <p:spPr>
          <a:xfrm>
            <a:off x="914400" y="1465119"/>
            <a:ext cx="2391679" cy="1008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La autoridad declina la competencia al TET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8A6EF7E-FBCB-0F60-0049-9939E2191184}"/>
              </a:ext>
            </a:extLst>
          </p:cNvPr>
          <p:cNvSpPr/>
          <p:nvPr/>
        </p:nvSpPr>
        <p:spPr>
          <a:xfrm>
            <a:off x="4060969" y="1199465"/>
            <a:ext cx="3429000" cy="15750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NO lo remite tramitado por lo que se ordena el tramite previsto en los numerales 17 y 18 de la Ley de Medios.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9E531F8-0F1A-79D4-7404-D21A0399CCE0}"/>
              </a:ext>
            </a:extLst>
          </p:cNvPr>
          <p:cNvSpPr/>
          <p:nvPr/>
        </p:nvSpPr>
        <p:spPr>
          <a:xfrm>
            <a:off x="4556269" y="3085845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Se revisan los requisitos (sustanciación)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FD9797D-93CA-6735-B5E5-2E194485EF34}"/>
              </a:ext>
            </a:extLst>
          </p:cNvPr>
          <p:cNvSpPr/>
          <p:nvPr/>
        </p:nvSpPr>
        <p:spPr>
          <a:xfrm>
            <a:off x="914400" y="3962496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Si cumple con los requisitos se admite y cierra instrucción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7F15889-DE9F-CCD6-967F-CA5BD992A8B5}"/>
              </a:ext>
            </a:extLst>
          </p:cNvPr>
          <p:cNvSpPr/>
          <p:nvPr/>
        </p:nvSpPr>
        <p:spPr>
          <a:xfrm>
            <a:off x="8862270" y="4318584"/>
            <a:ext cx="256773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Si no cumple con los requisitos se propone el </a:t>
            </a:r>
            <a:r>
              <a:rPr lang="es-ES" dirty="0" err="1">
                <a:solidFill>
                  <a:schemeClr val="tx1"/>
                </a:solidFill>
              </a:rPr>
              <a:t>desechamiento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20DAD6-AEFA-EB3A-5B6E-B0FA4127A20D}"/>
              </a:ext>
            </a:extLst>
          </p:cNvPr>
          <p:cNvSpPr/>
          <p:nvPr/>
        </p:nvSpPr>
        <p:spPr>
          <a:xfrm>
            <a:off x="914400" y="5334000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Se turna a la Magistratura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993EAE3-7605-EBAF-D937-9C819CB0A04B}"/>
              </a:ext>
            </a:extLst>
          </p:cNvPr>
          <p:cNvSpPr/>
          <p:nvPr/>
        </p:nvSpPr>
        <p:spPr>
          <a:xfrm>
            <a:off x="5075339" y="5943090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PLENO RESUELVE</a:t>
            </a:r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5F7435A3-2E55-628C-3A33-97CED0111852}"/>
              </a:ext>
            </a:extLst>
          </p:cNvPr>
          <p:cNvCxnSpPr>
            <a:cxnSpLocks/>
            <a:stCxn id="8" idx="3"/>
            <a:endCxn id="12" idx="0"/>
          </p:cNvCxnSpPr>
          <p:nvPr/>
        </p:nvCxnSpPr>
        <p:spPr>
          <a:xfrm>
            <a:off x="6994669" y="3543045"/>
            <a:ext cx="3151466" cy="7755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68E34018-D4B7-BB0E-F8EF-92762850989A}"/>
              </a:ext>
            </a:extLst>
          </p:cNvPr>
          <p:cNvCxnSpPr>
            <a:stCxn id="8" idx="1"/>
            <a:endCxn id="11" idx="0"/>
          </p:cNvCxnSpPr>
          <p:nvPr/>
        </p:nvCxnSpPr>
        <p:spPr>
          <a:xfrm rot="10800000" flipV="1">
            <a:off x="2133601" y="3543044"/>
            <a:ext cx="2422669" cy="4194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FA4EA3A-3AFD-C545-BBE0-52B31D3E8C57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2133600" y="4876896"/>
            <a:ext cx="0" cy="45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A04DDBF-0D8E-03E1-245F-F4839EAA41E9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3352800" y="5791200"/>
            <a:ext cx="1722539" cy="609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699725A-B8DA-EB05-79A0-69DFE036728F}"/>
              </a:ext>
            </a:extLst>
          </p:cNvPr>
          <p:cNvCxnSpPr>
            <a:cxnSpLocks/>
            <a:stCxn id="12" idx="1"/>
            <a:endCxn id="14" idx="3"/>
          </p:cNvCxnSpPr>
          <p:nvPr/>
        </p:nvCxnSpPr>
        <p:spPr>
          <a:xfrm flipH="1">
            <a:off x="7513739" y="4775784"/>
            <a:ext cx="1348531" cy="162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0248D740-6236-C00A-BC4B-3F303AC3CAFE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306079" y="1969182"/>
            <a:ext cx="754890" cy="1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15D83B19-5F61-4036-A51D-35220B7C8FB6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5775469" y="2774498"/>
            <a:ext cx="0" cy="311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687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E311B3-9419-4675-BE01-644FB0060521}"/>
              </a:ext>
            </a:extLst>
          </p:cNvPr>
          <p:cNvSpPr txBox="1"/>
          <p:nvPr/>
        </p:nvSpPr>
        <p:spPr>
          <a:xfrm>
            <a:off x="325809" y="2945002"/>
            <a:ext cx="3058695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LA PRONUNCIA EL ÓRGANO JURISDICCIONAL PARA </a:t>
            </a:r>
            <a:r>
              <a:rPr lang="es-MX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RESOLVER EL FONDO DEL LITIGIO O CONTROVERSIA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, LO QUE SIGNIFICA LA TERMINACIÓN NORMAL DEL PROCESO.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EF698B-3993-4D1E-BAFF-09FAF7887379}"/>
              </a:ext>
            </a:extLst>
          </p:cNvPr>
          <p:cNvSpPr txBox="1"/>
          <p:nvPr/>
        </p:nvSpPr>
        <p:spPr>
          <a:xfrm>
            <a:off x="6324601" y="1476504"/>
            <a:ext cx="198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4449A818-EF8E-40CC-ADAD-8D359EEDE541}"/>
              </a:ext>
            </a:extLst>
          </p:cNvPr>
          <p:cNvGraphicFramePr/>
          <p:nvPr/>
        </p:nvGraphicFramePr>
        <p:xfrm>
          <a:off x="3737082" y="1982908"/>
          <a:ext cx="8212393" cy="454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5179296" y="630600"/>
            <a:ext cx="1495672" cy="4735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POR ESCRITO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144000" y="-41988"/>
            <a:ext cx="1402372" cy="6858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ART. 23 LMIMEET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212711" y="216699"/>
            <a:ext cx="5267160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RESOLUCIÓN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55" y="76199"/>
            <a:ext cx="1235120" cy="107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: doblada hacia arriba 2">
            <a:extLst>
              <a:ext uri="{FF2B5EF4-FFF2-40B4-BE49-F238E27FC236}">
                <a16:creationId xmlns:a16="http://schemas.microsoft.com/office/drawing/2014/main" id="{CEE47C2D-B3B4-687B-4436-9C0F0EC934EB}"/>
              </a:ext>
            </a:extLst>
          </p:cNvPr>
          <p:cNvSpPr/>
          <p:nvPr/>
        </p:nvSpPr>
        <p:spPr>
          <a:xfrm rot="10800000" flipH="1">
            <a:off x="4793366" y="486130"/>
            <a:ext cx="2605267" cy="822247"/>
          </a:xfrm>
          <a:prstGeom prst="bentUpArrow">
            <a:avLst>
              <a:gd name="adj1" fmla="val 31154"/>
              <a:gd name="adj2" fmla="val 25000"/>
              <a:gd name="adj3" fmla="val 34231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B5BB984-A26E-578C-0759-F91432111652}"/>
              </a:ext>
            </a:extLst>
          </p:cNvPr>
          <p:cNvSpPr/>
          <p:nvPr/>
        </p:nvSpPr>
        <p:spPr>
          <a:xfrm>
            <a:off x="3528032" y="2386965"/>
            <a:ext cx="533400" cy="475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FD2E042-D622-3F90-BC35-5064FF9996B1}"/>
              </a:ext>
            </a:extLst>
          </p:cNvPr>
          <p:cNvSpPr/>
          <p:nvPr/>
        </p:nvSpPr>
        <p:spPr>
          <a:xfrm>
            <a:off x="3525687" y="2953736"/>
            <a:ext cx="533400" cy="475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A95C1A7-C0BC-2653-2255-11195BCAE330}"/>
              </a:ext>
            </a:extLst>
          </p:cNvPr>
          <p:cNvSpPr/>
          <p:nvPr/>
        </p:nvSpPr>
        <p:spPr>
          <a:xfrm>
            <a:off x="3502030" y="3564381"/>
            <a:ext cx="533400" cy="475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5B5C13E-83F2-D8A0-F85A-C268E77BCDDE}"/>
              </a:ext>
            </a:extLst>
          </p:cNvPr>
          <p:cNvSpPr/>
          <p:nvPr/>
        </p:nvSpPr>
        <p:spPr>
          <a:xfrm>
            <a:off x="3525687" y="4080741"/>
            <a:ext cx="533400" cy="475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DDCB24F-F2C0-A5B6-ED8E-56571B147C4A}"/>
              </a:ext>
            </a:extLst>
          </p:cNvPr>
          <p:cNvSpPr/>
          <p:nvPr/>
        </p:nvSpPr>
        <p:spPr>
          <a:xfrm>
            <a:off x="3525687" y="4609371"/>
            <a:ext cx="533400" cy="475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6FC6FB9-9870-EEF5-879D-7FD9047D1BC5}"/>
              </a:ext>
            </a:extLst>
          </p:cNvPr>
          <p:cNvSpPr/>
          <p:nvPr/>
        </p:nvSpPr>
        <p:spPr>
          <a:xfrm>
            <a:off x="3545044" y="5137980"/>
            <a:ext cx="533400" cy="4752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9AA3E65-872C-8A09-3EC4-9141C77D8207}"/>
              </a:ext>
            </a:extLst>
          </p:cNvPr>
          <p:cNvSpPr/>
          <p:nvPr/>
        </p:nvSpPr>
        <p:spPr>
          <a:xfrm>
            <a:off x="3535454" y="5651282"/>
            <a:ext cx="533400" cy="475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0F43866-7648-10DC-8631-C50181611E3F}"/>
              </a:ext>
            </a:extLst>
          </p:cNvPr>
          <p:cNvSpPr/>
          <p:nvPr/>
        </p:nvSpPr>
        <p:spPr>
          <a:xfrm>
            <a:off x="3555475" y="6184755"/>
            <a:ext cx="533400" cy="475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128E1527-BEE3-5DAD-D136-4EF5443420A2}"/>
              </a:ext>
            </a:extLst>
          </p:cNvPr>
          <p:cNvSpPr/>
          <p:nvPr/>
        </p:nvSpPr>
        <p:spPr>
          <a:xfrm rot="5400000">
            <a:off x="1534639" y="1744461"/>
            <a:ext cx="555426" cy="627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5981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CC89E2-5E6A-760F-4670-9B2E35ED7482}"/>
              </a:ext>
            </a:extLst>
          </p:cNvPr>
          <p:cNvSpPr/>
          <p:nvPr/>
        </p:nvSpPr>
        <p:spPr>
          <a:xfrm>
            <a:off x="-275119" y="946289"/>
            <a:ext cx="4374275" cy="413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TRIBUNAL ELECTORAL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D7D87F-33D7-5689-63C5-9C936B39F11D}"/>
              </a:ext>
            </a:extLst>
          </p:cNvPr>
          <p:cNvSpPr txBox="1"/>
          <p:nvPr/>
        </p:nvSpPr>
        <p:spPr>
          <a:xfrm>
            <a:off x="3228960" y="2356778"/>
            <a:ext cx="248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Dicta La  Sentencia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670C2E-A1B4-4FDE-9126-B4756497EFE0}"/>
              </a:ext>
            </a:extLst>
          </p:cNvPr>
          <p:cNvSpPr txBox="1"/>
          <p:nvPr/>
        </p:nvSpPr>
        <p:spPr>
          <a:xfrm>
            <a:off x="4844143" y="361493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una </a:t>
            </a:r>
          </a:p>
          <a:p>
            <a:pPr algn="ctr"/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PUBLICA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A7C5D-2825-06A3-E592-6E36FD1D84F0}"/>
              </a:ext>
            </a:extLst>
          </p:cNvPr>
          <p:cNvSpPr txBox="1"/>
          <p:nvPr/>
        </p:nvSpPr>
        <p:spPr>
          <a:xfrm>
            <a:off x="7924800" y="51816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Según la Ley Orgánica del Tribunal Electoral y el Reglamento Interior.</a:t>
            </a: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842EFFC3-0FB4-55EC-BEBE-D9BFABBCB72C}"/>
              </a:ext>
            </a:extLst>
          </p:cNvPr>
          <p:cNvSpPr/>
          <p:nvPr/>
        </p:nvSpPr>
        <p:spPr>
          <a:xfrm>
            <a:off x="0" y="0"/>
            <a:ext cx="1446628" cy="723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26 LMIMEET</a:t>
            </a:r>
          </a:p>
        </p:txBody>
      </p:sp>
      <p:sp>
        <p:nvSpPr>
          <p:cNvPr id="17" name="Flecha: doblada hacia arriba 16">
            <a:extLst>
              <a:ext uri="{FF2B5EF4-FFF2-40B4-BE49-F238E27FC236}">
                <a16:creationId xmlns:a16="http://schemas.microsoft.com/office/drawing/2014/main" id="{81792659-5320-BFC0-BFAA-128B34693135}"/>
              </a:ext>
            </a:extLst>
          </p:cNvPr>
          <p:cNvSpPr/>
          <p:nvPr/>
        </p:nvSpPr>
        <p:spPr>
          <a:xfrm flipV="1">
            <a:off x="3750564" y="1108606"/>
            <a:ext cx="743566" cy="980108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doblada hacia arriba 17">
            <a:extLst>
              <a:ext uri="{FF2B5EF4-FFF2-40B4-BE49-F238E27FC236}">
                <a16:creationId xmlns:a16="http://schemas.microsoft.com/office/drawing/2014/main" id="{1F95F846-F7BF-7C66-4DD8-1E1768CA13BC}"/>
              </a:ext>
            </a:extLst>
          </p:cNvPr>
          <p:cNvSpPr/>
          <p:nvPr/>
        </p:nvSpPr>
        <p:spPr>
          <a:xfrm flipV="1">
            <a:off x="5715759" y="2448892"/>
            <a:ext cx="743566" cy="980108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doblada hacia arriba 18">
            <a:extLst>
              <a:ext uri="{FF2B5EF4-FFF2-40B4-BE49-F238E27FC236}">
                <a16:creationId xmlns:a16="http://schemas.microsoft.com/office/drawing/2014/main" id="{7C35B93E-B2A0-92DC-EACB-952825A00A59}"/>
              </a:ext>
            </a:extLst>
          </p:cNvPr>
          <p:cNvSpPr/>
          <p:nvPr/>
        </p:nvSpPr>
        <p:spPr>
          <a:xfrm flipV="1">
            <a:off x="8077200" y="3979188"/>
            <a:ext cx="743566" cy="980108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0A699E-E623-2D9D-DDC1-32D363D94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190602"/>
            <a:ext cx="141439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48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9BC906A-71FC-0420-BCEC-EA837A72D2A4}"/>
              </a:ext>
            </a:extLst>
          </p:cNvPr>
          <p:cNvSpPr/>
          <p:nvPr/>
        </p:nvSpPr>
        <p:spPr>
          <a:xfrm>
            <a:off x="4167673" y="1856737"/>
            <a:ext cx="3352800" cy="13480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03E2F09-ABA9-B276-5CA3-6F019ADA5108}"/>
              </a:ext>
            </a:extLst>
          </p:cNvPr>
          <p:cNvSpPr/>
          <p:nvPr/>
        </p:nvSpPr>
        <p:spPr>
          <a:xfrm>
            <a:off x="262424" y="1849498"/>
            <a:ext cx="3352800" cy="13480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CC89E2-5E6A-760F-4670-9B2E35ED7482}"/>
              </a:ext>
            </a:extLst>
          </p:cNvPr>
          <p:cNvSpPr/>
          <p:nvPr/>
        </p:nvSpPr>
        <p:spPr>
          <a:xfrm>
            <a:off x="2857500" y="563749"/>
            <a:ext cx="6477000" cy="44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ES LA SESIÓN?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06C2A1-1CD0-053F-CF14-7250824F1A1E}"/>
              </a:ext>
            </a:extLst>
          </p:cNvPr>
          <p:cNvSpPr txBox="1"/>
          <p:nvPr/>
        </p:nvSpPr>
        <p:spPr>
          <a:xfrm>
            <a:off x="381000" y="2022936"/>
            <a:ext cx="299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abre sesión publica por el  presidente del 		Tribunal.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073DB4-719D-1FDA-375B-D762EEAB7696}"/>
              </a:ext>
            </a:extLst>
          </p:cNvPr>
          <p:cNvSpPr txBox="1"/>
          <p:nvPr/>
        </p:nvSpPr>
        <p:spPr>
          <a:xfrm>
            <a:off x="4585218" y="2133600"/>
            <a:ext cx="254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verifica el quorum.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8853B95-8AD1-2A18-C2D6-B2E1D1457B1D}"/>
              </a:ext>
            </a:extLst>
          </p:cNvPr>
          <p:cNvSpPr/>
          <p:nvPr/>
        </p:nvSpPr>
        <p:spPr>
          <a:xfrm>
            <a:off x="8229600" y="1849498"/>
            <a:ext cx="3733799" cy="13480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4C8F547-4791-7375-8041-E31D1C267241}"/>
              </a:ext>
            </a:extLst>
          </p:cNvPr>
          <p:cNvSpPr/>
          <p:nvPr/>
        </p:nvSpPr>
        <p:spPr>
          <a:xfrm>
            <a:off x="262424" y="4583768"/>
            <a:ext cx="3352800" cy="13480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3B722F-3ED9-6F7F-6F91-E8C545993EDC}"/>
              </a:ext>
            </a:extLst>
          </p:cNvPr>
          <p:cNvSpPr txBox="1"/>
          <p:nvPr/>
        </p:nvSpPr>
        <p:spPr>
          <a:xfrm>
            <a:off x="8209384" y="1873139"/>
            <a:ext cx="3733800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expone cada uno de los asuntos listados con consideraciones, preceptos jurídicos y puntos resolutivos.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0CFC17-D238-65A5-7E93-76D13FF30B3B}"/>
              </a:ext>
            </a:extLst>
          </p:cNvPr>
          <p:cNvSpPr txBox="1"/>
          <p:nvPr/>
        </p:nvSpPr>
        <p:spPr>
          <a:xfrm>
            <a:off x="378863" y="5036515"/>
            <a:ext cx="311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discuten los asuntos. 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DCA8E29-C0A2-C027-DC31-E85D6C3BFB34}"/>
              </a:ext>
            </a:extLst>
          </p:cNvPr>
          <p:cNvSpPr/>
          <p:nvPr/>
        </p:nvSpPr>
        <p:spPr>
          <a:xfrm>
            <a:off x="4267200" y="4562538"/>
            <a:ext cx="3352800" cy="13480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2B8D59F-819B-9B67-77AF-5127CCE944D1}"/>
              </a:ext>
            </a:extLst>
          </p:cNvPr>
          <p:cNvSpPr/>
          <p:nvPr/>
        </p:nvSpPr>
        <p:spPr>
          <a:xfrm>
            <a:off x="8229600" y="4571147"/>
            <a:ext cx="3352800" cy="13480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75E754-9EF4-75EE-FA9A-92B231CEAE87}"/>
              </a:ext>
            </a:extLst>
          </p:cNvPr>
          <p:cNvSpPr txBox="1"/>
          <p:nvPr/>
        </p:nvSpPr>
        <p:spPr>
          <a:xfrm>
            <a:off x="4571999" y="4728738"/>
            <a:ext cx="2544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El presidente del Tribunal Electoral lo somete a votación.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43E712-71DE-2644-A694-44DBD9F86A3C}"/>
              </a:ext>
            </a:extLst>
          </p:cNvPr>
          <p:cNvSpPr txBox="1"/>
          <p:nvPr/>
        </p:nvSpPr>
        <p:spPr>
          <a:xfrm>
            <a:off x="8343900" y="4728737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Se aprueba por unanimidad o mayoría de votos ante el pleno.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E645E69-0C7F-7564-44F2-BA9A5CEB2C4A}"/>
              </a:ext>
            </a:extLst>
          </p:cNvPr>
          <p:cNvSpPr/>
          <p:nvPr/>
        </p:nvSpPr>
        <p:spPr>
          <a:xfrm>
            <a:off x="36547" y="1524000"/>
            <a:ext cx="575776" cy="609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630FBCE-1DFC-0268-3581-B87D367334C4}"/>
              </a:ext>
            </a:extLst>
          </p:cNvPr>
          <p:cNvSpPr/>
          <p:nvPr/>
        </p:nvSpPr>
        <p:spPr>
          <a:xfrm>
            <a:off x="4009442" y="1475033"/>
            <a:ext cx="575776" cy="609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14DE42C-734C-AF72-A533-64417FB60A8E}"/>
              </a:ext>
            </a:extLst>
          </p:cNvPr>
          <p:cNvSpPr/>
          <p:nvPr/>
        </p:nvSpPr>
        <p:spPr>
          <a:xfrm>
            <a:off x="7941712" y="1465903"/>
            <a:ext cx="575776" cy="609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3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9E8FAD5-ABC5-DC45-0683-1136EE8FBC81}"/>
              </a:ext>
            </a:extLst>
          </p:cNvPr>
          <p:cNvSpPr/>
          <p:nvPr/>
        </p:nvSpPr>
        <p:spPr>
          <a:xfrm>
            <a:off x="36547" y="4200542"/>
            <a:ext cx="575776" cy="609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4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DF27CFA-2B6C-75B1-08E3-C35D24479E6A}"/>
              </a:ext>
            </a:extLst>
          </p:cNvPr>
          <p:cNvSpPr/>
          <p:nvPr/>
        </p:nvSpPr>
        <p:spPr>
          <a:xfrm>
            <a:off x="4131712" y="4211112"/>
            <a:ext cx="575776" cy="609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5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449689A-E2EA-0845-391D-C7AB74078549}"/>
              </a:ext>
            </a:extLst>
          </p:cNvPr>
          <p:cNvSpPr/>
          <p:nvPr/>
        </p:nvSpPr>
        <p:spPr>
          <a:xfrm>
            <a:off x="7998862" y="4220311"/>
            <a:ext cx="575776" cy="609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6</a:t>
            </a:r>
          </a:p>
        </p:txBody>
      </p:sp>
      <p:sp>
        <p:nvSpPr>
          <p:cNvPr id="25" name="5 Rectángulo">
            <a:extLst>
              <a:ext uri="{FF2B5EF4-FFF2-40B4-BE49-F238E27FC236}">
                <a16:creationId xmlns:a16="http://schemas.microsoft.com/office/drawing/2014/main" id="{1E769BAC-738B-174F-5AF0-195E67B7BBCE}"/>
              </a:ext>
            </a:extLst>
          </p:cNvPr>
          <p:cNvSpPr/>
          <p:nvPr/>
        </p:nvSpPr>
        <p:spPr>
          <a:xfrm>
            <a:off x="0" y="0"/>
            <a:ext cx="1446628" cy="723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26 LMIMEET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BEA850-1A23-20C5-373F-F5354218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972" y="108150"/>
            <a:ext cx="141439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3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CC89E2-5E6A-760F-4670-9B2E35ED7482}"/>
              </a:ext>
            </a:extLst>
          </p:cNvPr>
          <p:cNvSpPr/>
          <p:nvPr/>
        </p:nvSpPr>
        <p:spPr>
          <a:xfrm>
            <a:off x="2018714" y="1173363"/>
            <a:ext cx="762117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PROYECTO ES VOTADO EN CONTRA..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06C2A1-1CD0-053F-CF14-7250824F1A1E}"/>
              </a:ext>
            </a:extLst>
          </p:cNvPr>
          <p:cNvSpPr txBox="1"/>
          <p:nvPr/>
        </p:nvSpPr>
        <p:spPr>
          <a:xfrm>
            <a:off x="381000" y="2022936"/>
            <a:ext cx="299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5 Rectángulo">
            <a:extLst>
              <a:ext uri="{FF2B5EF4-FFF2-40B4-BE49-F238E27FC236}">
                <a16:creationId xmlns:a16="http://schemas.microsoft.com/office/drawing/2014/main" id="{1E769BAC-738B-174F-5AF0-195E67B7BBCE}"/>
              </a:ext>
            </a:extLst>
          </p:cNvPr>
          <p:cNvSpPr/>
          <p:nvPr/>
        </p:nvSpPr>
        <p:spPr>
          <a:xfrm>
            <a:off x="0" y="0"/>
            <a:ext cx="1446628" cy="723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26 LMIMEET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EC1304-787E-9055-A6D1-23134142D7D4}"/>
              </a:ext>
            </a:extLst>
          </p:cNvPr>
          <p:cNvSpPr txBox="1"/>
          <p:nvPr/>
        </p:nvSpPr>
        <p:spPr>
          <a:xfrm>
            <a:off x="1066800" y="2502832"/>
            <a:ext cx="9525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Presidente,  designará a otro magistrado electoral para que, dentro de un plazo de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VEINTICUATRO HORAS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contadas a partir de que concluya la sesión respectiva, engrose el fallo con las consideraciones y razonamientos jurídicos correspondientes</a:t>
            </a: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5EE19D-1735-A005-E32D-4F394796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87" y="341974"/>
            <a:ext cx="141439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7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827484-CF67-C8B2-5F15-AD6D79519643}"/>
              </a:ext>
            </a:extLst>
          </p:cNvPr>
          <p:cNvSpPr txBox="1"/>
          <p:nvPr/>
        </p:nvSpPr>
        <p:spPr>
          <a:xfrm>
            <a:off x="609600" y="2057400"/>
            <a:ext cx="10439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Sólo podrán participar y hacer uso de la palabra los magistrados electorales, directamente o a través de un juez instructor, y el secretario general, el cual levantará el acta circunstanciada correspondiente. </a:t>
            </a:r>
          </a:p>
          <a:p>
            <a:pPr marL="342900" indent="-342900" algn="just">
              <a:buFont typeface="+mj-lt"/>
              <a:buAutoNum type="arabicPeriod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casos extraordinarios el Tribunal Electoral podrá diferir por única ocasión la resolución de un asunto listado, el que deberá ser incluido en la lista de la próxima sesión.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sentencias que dicte el Tribunal Electoral serán definitivas.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674DD7-890C-61D6-C77E-D2C8434AD535}"/>
              </a:ext>
            </a:extLst>
          </p:cNvPr>
          <p:cNvSpPr txBox="1"/>
          <p:nvPr/>
        </p:nvSpPr>
        <p:spPr>
          <a:xfrm>
            <a:off x="457200" y="762936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REGLAS EN LAS SESIONES PÚBLICAS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BFC810-4F7F-3AA5-3EC0-BAF278CF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39" y="0"/>
            <a:ext cx="1444877" cy="7803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497132B-8060-EECC-004D-3704444B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47186"/>
            <a:ext cx="141439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8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2DA16-FDD4-2F60-2917-2D9A17FB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14600"/>
            <a:ext cx="859666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es-MX" sz="54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NOTIFICACIONES</a:t>
            </a:r>
          </a:p>
        </p:txBody>
      </p:sp>
    </p:spTree>
    <p:extLst>
      <p:ext uri="{BB962C8B-B14F-4D97-AF65-F5344CB8AC3E}">
        <p14:creationId xmlns:p14="http://schemas.microsoft.com/office/powerpoint/2010/main" val="36324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43B4E-0090-B609-6BD2-1C0F2D96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42900"/>
            <a:ext cx="8596668" cy="6172200"/>
          </a:xfrm>
        </p:spPr>
        <p:txBody>
          <a:bodyPr>
            <a:noAutofit/>
          </a:bodyPr>
          <a:lstStyle/>
          <a:p>
            <a:pPr algn="ctr"/>
            <a:r>
              <a:rPr lang="es-MX" sz="44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 GENERAL:</a:t>
            </a:r>
            <a:br>
              <a:rPr lang="es-MX" sz="44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4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MEDIOS DE IMPUGNACIÓN COMPETENCIA DEL TET SE DEBEN PRESENTARSE ANTE EL ORGANO RESPONSABLE (TRÁMITE</a:t>
            </a:r>
            <a:r>
              <a:rPr lang="es-MX" sz="40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MX" sz="4400" b="1" spc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12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4 CuadroTexto">
            <a:extLst>
              <a:ext uri="{FF2B5EF4-FFF2-40B4-BE49-F238E27FC236}">
                <a16:creationId xmlns:a16="http://schemas.microsoft.com/office/drawing/2014/main" id="{A6603CB9-2272-D259-653A-0619F33E4C98}"/>
              </a:ext>
            </a:extLst>
          </p:cNvPr>
          <p:cNvSpPr txBox="1"/>
          <p:nvPr/>
        </p:nvSpPr>
        <p:spPr>
          <a:xfrm>
            <a:off x="559368" y="2988455"/>
            <a:ext cx="28696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497C9E50-776F-955D-53F0-3158A24ACB26}"/>
              </a:ext>
            </a:extLst>
          </p:cNvPr>
          <p:cNvSpPr/>
          <p:nvPr/>
        </p:nvSpPr>
        <p:spPr>
          <a:xfrm>
            <a:off x="3492258" y="894790"/>
            <a:ext cx="533400" cy="4572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D1DB66-FF3E-E8B3-7DAC-417EED161A7E}"/>
              </a:ext>
            </a:extLst>
          </p:cNvPr>
          <p:cNvSpPr txBox="1"/>
          <p:nvPr/>
        </p:nvSpPr>
        <p:spPr>
          <a:xfrm>
            <a:off x="713340" y="2905780"/>
            <a:ext cx="271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Notificaciones</a:t>
            </a:r>
            <a:r>
              <a:rPr lang="es-MX" sz="2000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56D046-315C-7937-2333-66F3B9C90A83}"/>
              </a:ext>
            </a:extLst>
          </p:cNvPr>
          <p:cNvSpPr txBox="1"/>
          <p:nvPr/>
        </p:nvSpPr>
        <p:spPr>
          <a:xfrm>
            <a:off x="5795237" y="2104646"/>
            <a:ext cx="12158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ART. 29</a:t>
            </a:r>
          </a:p>
        </p:txBody>
      </p:sp>
      <p:sp>
        <p:nvSpPr>
          <p:cNvPr id="24" name="Diagrama de flujo: conector 23">
            <a:extLst>
              <a:ext uri="{FF2B5EF4-FFF2-40B4-BE49-F238E27FC236}">
                <a16:creationId xmlns:a16="http://schemas.microsoft.com/office/drawing/2014/main" id="{CC4E4D0F-8B15-6ABC-0AA7-8C93AD77386F}"/>
              </a:ext>
            </a:extLst>
          </p:cNvPr>
          <p:cNvSpPr/>
          <p:nvPr/>
        </p:nvSpPr>
        <p:spPr>
          <a:xfrm>
            <a:off x="4744644" y="1891583"/>
            <a:ext cx="157314" cy="191177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Diagrama de flujo: conector 24">
            <a:extLst>
              <a:ext uri="{FF2B5EF4-FFF2-40B4-BE49-F238E27FC236}">
                <a16:creationId xmlns:a16="http://schemas.microsoft.com/office/drawing/2014/main" id="{A3439EFD-9DB0-A445-8C1D-53ABEBBC978A}"/>
              </a:ext>
            </a:extLst>
          </p:cNvPr>
          <p:cNvSpPr/>
          <p:nvPr/>
        </p:nvSpPr>
        <p:spPr>
          <a:xfrm>
            <a:off x="4744644" y="2759056"/>
            <a:ext cx="157314" cy="191177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Diagrama de flujo: conector 26">
            <a:extLst>
              <a:ext uri="{FF2B5EF4-FFF2-40B4-BE49-F238E27FC236}">
                <a16:creationId xmlns:a16="http://schemas.microsoft.com/office/drawing/2014/main" id="{68F91F33-C83D-EBDA-4828-27B7E0EC66EE}"/>
              </a:ext>
            </a:extLst>
          </p:cNvPr>
          <p:cNvSpPr/>
          <p:nvPr/>
        </p:nvSpPr>
        <p:spPr>
          <a:xfrm>
            <a:off x="4752701" y="4349292"/>
            <a:ext cx="157314" cy="191177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9C2FFCD-346F-88FA-5022-9AE81EB2419B}"/>
              </a:ext>
            </a:extLst>
          </p:cNvPr>
          <p:cNvGrpSpPr/>
          <p:nvPr/>
        </p:nvGrpSpPr>
        <p:grpSpPr>
          <a:xfrm>
            <a:off x="4098350" y="1066800"/>
            <a:ext cx="3882845" cy="4430767"/>
            <a:chOff x="2848224" y="1253455"/>
            <a:chExt cx="3882845" cy="4430767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021D09B-B77F-6437-3313-1DCA8EF5854A}"/>
                </a:ext>
              </a:extLst>
            </p:cNvPr>
            <p:cNvSpPr txBox="1"/>
            <p:nvPr/>
          </p:nvSpPr>
          <p:spPr>
            <a:xfrm>
              <a:off x="3576487" y="1253455"/>
              <a:ext cx="214740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PERSONALES</a:t>
              </a:r>
            </a:p>
            <a:p>
              <a:r>
                <a:rPr lang="es-MX" sz="2000" dirty="0"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B94640E-8147-5468-9228-08F268A33A47}"/>
                </a:ext>
              </a:extLst>
            </p:cNvPr>
            <p:cNvSpPr txBox="1"/>
            <p:nvPr/>
          </p:nvSpPr>
          <p:spPr>
            <a:xfrm>
              <a:off x="3377867" y="2031262"/>
              <a:ext cx="214740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ESTRADOS</a:t>
              </a:r>
            </a:p>
            <a:p>
              <a:r>
                <a:rPr lang="es-MX" sz="2000" dirty="0"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B3021D5-3669-C2AB-6F5E-5E190917825B}"/>
                </a:ext>
              </a:extLst>
            </p:cNvPr>
            <p:cNvSpPr txBox="1"/>
            <p:nvPr/>
          </p:nvSpPr>
          <p:spPr>
            <a:xfrm>
              <a:off x="2848224" y="2895600"/>
              <a:ext cx="273271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OFICIO</a:t>
              </a:r>
            </a:p>
            <a:p>
              <a:r>
                <a:rPr lang="es-MX" sz="2000" dirty="0"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A655AFC-29D1-B540-6A3D-E4657AE5342B}"/>
                </a:ext>
              </a:extLst>
            </p:cNvPr>
            <p:cNvSpPr txBox="1"/>
            <p:nvPr/>
          </p:nvSpPr>
          <p:spPr>
            <a:xfrm>
              <a:off x="3433531" y="4310029"/>
              <a:ext cx="21767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MX" dirty="0"/>
                <a:t>TELEGRAMA</a:t>
              </a:r>
            </a:p>
            <a:p>
              <a:r>
                <a:rPr lang="es-MX" dirty="0"/>
                <a:t> 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F0565E9-601C-E5D4-A2E4-2F9BE8E89FAB}"/>
                </a:ext>
              </a:extLst>
            </p:cNvPr>
            <p:cNvSpPr txBox="1"/>
            <p:nvPr/>
          </p:nvSpPr>
          <p:spPr>
            <a:xfrm>
              <a:off x="3659889" y="5007114"/>
              <a:ext cx="83157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FAX</a:t>
              </a:r>
            </a:p>
            <a:p>
              <a:r>
                <a:rPr lang="es-MX" sz="2000" dirty="0"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7BC2BB2-77ED-8787-D791-7FC43CB317F6}"/>
                </a:ext>
              </a:extLst>
            </p:cNvPr>
            <p:cNvSpPr txBox="1"/>
            <p:nvPr/>
          </p:nvSpPr>
          <p:spPr>
            <a:xfrm>
              <a:off x="4562171" y="1528160"/>
              <a:ext cx="13716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ART. 28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987C2E8-9E92-8CA0-A9C7-70B68CBDB264}"/>
                </a:ext>
              </a:extLst>
            </p:cNvPr>
            <p:cNvSpPr txBox="1"/>
            <p:nvPr/>
          </p:nvSpPr>
          <p:spPr>
            <a:xfrm>
              <a:off x="4404768" y="3067388"/>
              <a:ext cx="13053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MX" dirty="0"/>
                <a:t>ART. 30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65CB38B-6074-A1ED-0256-4DC059C78034}"/>
                </a:ext>
              </a:extLst>
            </p:cNvPr>
            <p:cNvSpPr txBox="1"/>
            <p:nvPr/>
          </p:nvSpPr>
          <p:spPr>
            <a:xfrm>
              <a:off x="3609158" y="3627155"/>
              <a:ext cx="31219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CORREO</a:t>
              </a:r>
              <a:r>
                <a:rPr lang="es-MX" sz="1800" b="1" dirty="0">
                  <a:solidFill>
                    <a:schemeClr val="tx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CERTIFICADO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E1DED97-182B-5BF6-BC91-12A546D78432}"/>
                </a:ext>
              </a:extLst>
            </p:cNvPr>
            <p:cNvSpPr txBox="1"/>
            <p:nvPr/>
          </p:nvSpPr>
          <p:spPr>
            <a:xfrm>
              <a:off x="5170113" y="3916094"/>
              <a:ext cx="13053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MX" dirty="0"/>
                <a:t>ART. 30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A701964-4754-1DA4-0282-AAC59F3448CD}"/>
                </a:ext>
              </a:extLst>
            </p:cNvPr>
            <p:cNvSpPr txBox="1"/>
            <p:nvPr/>
          </p:nvSpPr>
          <p:spPr>
            <a:xfrm>
              <a:off x="4418550" y="4600031"/>
              <a:ext cx="13053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MX" dirty="0"/>
                <a:t>ART. 30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91965037-99D4-0D25-13AC-34261B9E1E9F}"/>
                </a:ext>
              </a:extLst>
            </p:cNvPr>
            <p:cNvSpPr txBox="1"/>
            <p:nvPr/>
          </p:nvSpPr>
          <p:spPr>
            <a:xfrm>
              <a:off x="3732750" y="5345668"/>
              <a:ext cx="13053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MX" dirty="0"/>
                <a:t>ART. 30</a:t>
              </a:r>
            </a:p>
          </p:txBody>
        </p:sp>
        <p:sp>
          <p:nvSpPr>
            <p:cNvPr id="23" name="Diagrama de flujo: conector 22">
              <a:extLst>
                <a:ext uri="{FF2B5EF4-FFF2-40B4-BE49-F238E27FC236}">
                  <a16:creationId xmlns:a16="http://schemas.microsoft.com/office/drawing/2014/main" id="{80940950-5312-5B5A-D48F-978FFC926E70}"/>
                </a:ext>
              </a:extLst>
            </p:cNvPr>
            <p:cNvSpPr/>
            <p:nvPr/>
          </p:nvSpPr>
          <p:spPr>
            <a:xfrm>
              <a:off x="3497830" y="1343175"/>
              <a:ext cx="157314" cy="191177"/>
            </a:xfrm>
            <a:prstGeom prst="flowChartConnecto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Diagrama de flujo: conector 25">
              <a:extLst>
                <a:ext uri="{FF2B5EF4-FFF2-40B4-BE49-F238E27FC236}">
                  <a16:creationId xmlns:a16="http://schemas.microsoft.com/office/drawing/2014/main" id="{B6E91116-A5B5-D71F-2008-310A82AD5882}"/>
                </a:ext>
              </a:extLst>
            </p:cNvPr>
            <p:cNvSpPr/>
            <p:nvPr/>
          </p:nvSpPr>
          <p:spPr>
            <a:xfrm>
              <a:off x="3494518" y="3724917"/>
              <a:ext cx="157314" cy="191177"/>
            </a:xfrm>
            <a:prstGeom prst="flowChartConnecto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F79E25F9-989A-5551-1175-BAFA129F69AD}"/>
                </a:ext>
              </a:extLst>
            </p:cNvPr>
            <p:cNvSpPr/>
            <p:nvPr/>
          </p:nvSpPr>
          <p:spPr>
            <a:xfrm>
              <a:off x="3502575" y="5175280"/>
              <a:ext cx="157314" cy="191177"/>
            </a:xfrm>
            <a:prstGeom prst="flowChartConnecto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 descr="La importancia de las notificaciones » Enrique Dans">
            <a:extLst>
              <a:ext uri="{FF2B5EF4-FFF2-40B4-BE49-F238E27FC236}">
                <a16:creationId xmlns:a16="http://schemas.microsoft.com/office/drawing/2014/main" id="{D64B85DE-5E16-FF96-0CA9-8E426C2F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89791" l="6078" r="91743">
                        <a14:foregroundMark x1="25917" y1="40445" x2="25917" y2="40445"/>
                        <a14:foregroundMark x1="14450" y1="35864" x2="20069" y2="32853"/>
                        <a14:foregroundMark x1="20069" y1="32853" x2="29358" y2="38220"/>
                        <a14:foregroundMark x1="29358" y1="38220" x2="32913" y2="46466"/>
                        <a14:foregroundMark x1="32913" y1="46466" x2="33028" y2="46466"/>
                        <a14:foregroundMark x1="22706" y1="34162" x2="22592" y2="39005"/>
                        <a14:foregroundMark x1="22362" y1="40838" x2="23050" y2="51571"/>
                        <a14:foregroundMark x1="23050" y1="56675" x2="24197" y2="45812"/>
                        <a14:foregroundMark x1="24197" y1="45812" x2="20642" y2="34948"/>
                        <a14:foregroundMark x1="20642" y1="34948" x2="12385" y2="36518"/>
                        <a14:foregroundMark x1="12385" y1="36518" x2="14564" y2="51963"/>
                        <a14:foregroundMark x1="14564" y1="51963" x2="34838" y2="57294"/>
                        <a14:foregroundMark x1="36549" y1="56942" x2="37615" y2="46728"/>
                        <a14:foregroundMark x1="37615" y1="46728" x2="29358" y2="36126"/>
                        <a14:foregroundMark x1="29358" y1="36126" x2="14220" y2="34293"/>
                        <a14:foregroundMark x1="7339" y1="49607" x2="6078" y2="42016"/>
                        <a14:foregroundMark x1="91743" y1="73691" x2="91743" y2="73691"/>
                        <a14:backgroundMark x1="36812" y1="57853" x2="36812" y2="57853"/>
                        <a14:backgroundMark x1="36927" y1="57461" x2="35436" y2="58115"/>
                        <a14:backgroundMark x1="36583" y1="57330" x2="37615" y2="55890"/>
                        <a14:backgroundMark x1="35894" y1="57723" x2="36583" y2="56937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1" y="4820459"/>
            <a:ext cx="1986393" cy="17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59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4199" y="6284842"/>
            <a:ext cx="119476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proceso electoral, se podrá notificar los actos, resoluciones o sentencias en cualquier día y hora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408266" y="403172"/>
            <a:ext cx="542997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NOTIFICACIONES</a:t>
            </a:r>
          </a:p>
        </p:txBody>
      </p:sp>
      <p:sp>
        <p:nvSpPr>
          <p:cNvPr id="6" name="5 Elipse"/>
          <p:cNvSpPr/>
          <p:nvPr/>
        </p:nvSpPr>
        <p:spPr>
          <a:xfrm>
            <a:off x="519371" y="1875709"/>
            <a:ext cx="2548920" cy="7513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28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37289" y="3466237"/>
            <a:ext cx="3310577" cy="877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En el domicilio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que este haya señalado en su escrito de impugnación. </a:t>
            </a:r>
          </a:p>
        </p:txBody>
      </p:sp>
      <p:sp>
        <p:nvSpPr>
          <p:cNvPr id="11" name="10 Elipse"/>
          <p:cNvSpPr/>
          <p:nvPr/>
        </p:nvSpPr>
        <p:spPr>
          <a:xfrm>
            <a:off x="4897199" y="1945336"/>
            <a:ext cx="2397565" cy="7898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ESTRADOS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29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038583" y="3484195"/>
            <a:ext cx="4114799" cy="1400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Es un 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lugar destinado en las oficinas del tribunal electoral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, donde se colocan los autos, acuerdos, sentencias y demás actuaciones, para notificación y publicidad. </a:t>
            </a:r>
          </a:p>
        </p:txBody>
      </p:sp>
      <p:sp>
        <p:nvSpPr>
          <p:cNvPr id="14" name="13 Elipse"/>
          <p:cNvSpPr/>
          <p:nvPr/>
        </p:nvSpPr>
        <p:spPr>
          <a:xfrm>
            <a:off x="9077372" y="1905121"/>
            <a:ext cx="2397565" cy="6925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OFICIO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30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587225" y="3466237"/>
            <a:ext cx="3377861" cy="877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Se utilizan para 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notificar a los órganos y autoridades responsables.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4199" y="0"/>
            <a:ext cx="1427284" cy="7239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ART. 27 LMIMEET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024" y="76199"/>
            <a:ext cx="131445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 descr="Advertencia">
            <a:extLst>
              <a:ext uri="{FF2B5EF4-FFF2-40B4-BE49-F238E27FC236}">
                <a16:creationId xmlns:a16="http://schemas.microsoft.com/office/drawing/2014/main" id="{1A0F6BC2-CD38-40A1-B0A7-96CE8ED63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914" y="6284842"/>
            <a:ext cx="292457" cy="292457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FC77BDBA-D578-9C78-C7DB-3B1FD35CC14C}"/>
              </a:ext>
            </a:extLst>
          </p:cNvPr>
          <p:cNvSpPr/>
          <p:nvPr/>
        </p:nvSpPr>
        <p:spPr>
          <a:xfrm rot="8070082">
            <a:off x="1986050" y="1270669"/>
            <a:ext cx="952609" cy="3811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A50EF3F7-534E-8012-A9B9-E5448A1DFC51}"/>
              </a:ext>
            </a:extLst>
          </p:cNvPr>
          <p:cNvSpPr/>
          <p:nvPr/>
        </p:nvSpPr>
        <p:spPr>
          <a:xfrm rot="1864893">
            <a:off x="8776775" y="1251370"/>
            <a:ext cx="1178920" cy="3811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829BB842-8DE6-766C-3033-2A16D9438CE7}"/>
              </a:ext>
            </a:extLst>
          </p:cNvPr>
          <p:cNvSpPr/>
          <p:nvPr/>
        </p:nvSpPr>
        <p:spPr>
          <a:xfrm rot="5400000">
            <a:off x="5786013" y="1396742"/>
            <a:ext cx="604477" cy="353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66410750-0FC1-7B0B-C45A-9AB76D18BB4F}"/>
              </a:ext>
            </a:extLst>
          </p:cNvPr>
          <p:cNvSpPr/>
          <p:nvPr/>
        </p:nvSpPr>
        <p:spPr>
          <a:xfrm rot="5400000">
            <a:off x="5945654" y="2837470"/>
            <a:ext cx="300686" cy="3379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CC99914A-C693-DFC1-1AC4-CA7FE1EEAA55}"/>
              </a:ext>
            </a:extLst>
          </p:cNvPr>
          <p:cNvSpPr/>
          <p:nvPr/>
        </p:nvSpPr>
        <p:spPr>
          <a:xfrm rot="5400000">
            <a:off x="1630124" y="2827164"/>
            <a:ext cx="300686" cy="3379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3E9E82B9-BD74-0978-F62A-9ED47E79678C}"/>
              </a:ext>
            </a:extLst>
          </p:cNvPr>
          <p:cNvSpPr/>
          <p:nvPr/>
        </p:nvSpPr>
        <p:spPr>
          <a:xfrm rot="5400000">
            <a:off x="10186050" y="2837353"/>
            <a:ext cx="300686" cy="3379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id="{9F3B7586-6376-1F10-BCC7-22B638143F8F}"/>
              </a:ext>
            </a:extLst>
          </p:cNvPr>
          <p:cNvSpPr txBox="1"/>
          <p:nvPr/>
        </p:nvSpPr>
        <p:spPr>
          <a:xfrm>
            <a:off x="350473" y="4546756"/>
            <a:ext cx="3310577" cy="877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A más tardar al día siguiente en que se emitió el acto o se dictó la resolución o sentencia. </a:t>
            </a:r>
          </a:p>
        </p:txBody>
      </p:sp>
    </p:spTree>
    <p:extLst>
      <p:ext uri="{BB962C8B-B14F-4D97-AF65-F5344CB8AC3E}">
        <p14:creationId xmlns:p14="http://schemas.microsoft.com/office/powerpoint/2010/main" val="1361230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4199" y="6284842"/>
            <a:ext cx="119476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proceso electoral, se podrá notificar los actos, resoluciones o sentencias en cualquier día y hora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5 Elipse"/>
          <p:cNvSpPr/>
          <p:nvPr/>
        </p:nvSpPr>
        <p:spPr>
          <a:xfrm>
            <a:off x="33079" y="1853260"/>
            <a:ext cx="3494776" cy="8433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CERTIFICADO</a:t>
            </a:r>
          </a:p>
          <a:p>
            <a:pPr algn="ctr"/>
            <a:r>
              <a:rPr lang="es-MX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30</a:t>
            </a:r>
          </a:p>
          <a:p>
            <a:pPr algn="ctr"/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7278" y="3393561"/>
            <a:ext cx="3310577" cy="16619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Se hará en 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pieza certificada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agregándose al expediente un ejemplar del oficio correspondiente y el acuse del recibo postal.</a:t>
            </a:r>
          </a:p>
          <a:p>
            <a:pPr algn="just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10 Elipse"/>
          <p:cNvSpPr/>
          <p:nvPr/>
        </p:nvSpPr>
        <p:spPr>
          <a:xfrm>
            <a:off x="4717973" y="1866344"/>
            <a:ext cx="2913556" cy="8741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TELEGRAMA</a:t>
            </a:r>
          </a:p>
          <a:p>
            <a:pPr algn="ctr"/>
            <a:r>
              <a:rPr lang="es-MX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30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179447" y="3415747"/>
            <a:ext cx="3833100" cy="11387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Se harán 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enviándola por duplicado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para que la oficina que la transmita devuelva el ejemplar sellado que se agregará al expediente. </a:t>
            </a:r>
          </a:p>
        </p:txBody>
      </p:sp>
      <p:sp>
        <p:nvSpPr>
          <p:cNvPr id="14" name="13 Elipse"/>
          <p:cNvSpPr/>
          <p:nvPr/>
        </p:nvSpPr>
        <p:spPr>
          <a:xfrm>
            <a:off x="8879615" y="1853260"/>
            <a:ext cx="2913556" cy="8872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</a:p>
          <a:p>
            <a:pPr algn="ctr"/>
            <a:r>
              <a:rPr lang="es-MX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30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571614" y="3415748"/>
            <a:ext cx="3377861" cy="11387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Exclusivamente en 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casos urgentes o extraordinarios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y a juicio de quienes presidan los órganos competentes</a:t>
            </a: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4199" y="0"/>
            <a:ext cx="1427284" cy="7239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ART. 27 LMIMEET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024" y="76199"/>
            <a:ext cx="131445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áfico 2" descr="Advertencia">
            <a:extLst>
              <a:ext uri="{FF2B5EF4-FFF2-40B4-BE49-F238E27FC236}">
                <a16:creationId xmlns:a16="http://schemas.microsoft.com/office/drawing/2014/main" id="{1A0F6BC2-CD38-40A1-B0A7-96CE8ED63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914" y="6284842"/>
            <a:ext cx="292457" cy="292457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FC77BDBA-D578-9C78-C7DB-3B1FD35CC14C}"/>
              </a:ext>
            </a:extLst>
          </p:cNvPr>
          <p:cNvSpPr/>
          <p:nvPr/>
        </p:nvSpPr>
        <p:spPr>
          <a:xfrm rot="8070082">
            <a:off x="2044802" y="1315364"/>
            <a:ext cx="555426" cy="3811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A50EF3F7-534E-8012-A9B9-E5448A1DFC51}"/>
              </a:ext>
            </a:extLst>
          </p:cNvPr>
          <p:cNvSpPr/>
          <p:nvPr/>
        </p:nvSpPr>
        <p:spPr>
          <a:xfrm rot="1864893">
            <a:off x="9355512" y="1412311"/>
            <a:ext cx="555426" cy="3811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829BB842-8DE6-766C-3033-2A16D9438CE7}"/>
              </a:ext>
            </a:extLst>
          </p:cNvPr>
          <p:cNvSpPr/>
          <p:nvPr/>
        </p:nvSpPr>
        <p:spPr>
          <a:xfrm rot="5400000">
            <a:off x="6001938" y="1366098"/>
            <a:ext cx="300686" cy="3379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66410750-0FC1-7B0B-C45A-9AB76D18BB4F}"/>
              </a:ext>
            </a:extLst>
          </p:cNvPr>
          <p:cNvSpPr/>
          <p:nvPr/>
        </p:nvSpPr>
        <p:spPr>
          <a:xfrm rot="5400000">
            <a:off x="6005272" y="2837470"/>
            <a:ext cx="300686" cy="3379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CC99914A-C693-DFC1-1AC4-CA7FE1EEAA55}"/>
              </a:ext>
            </a:extLst>
          </p:cNvPr>
          <p:cNvSpPr/>
          <p:nvPr/>
        </p:nvSpPr>
        <p:spPr>
          <a:xfrm rot="5400000">
            <a:off x="1630124" y="2827164"/>
            <a:ext cx="300686" cy="3379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3E9E82B9-BD74-0978-F62A-9ED47E79678C}"/>
              </a:ext>
            </a:extLst>
          </p:cNvPr>
          <p:cNvSpPr/>
          <p:nvPr/>
        </p:nvSpPr>
        <p:spPr>
          <a:xfrm rot="5400000">
            <a:off x="10186050" y="2837353"/>
            <a:ext cx="300686" cy="3379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4 CuadroTexto">
            <a:extLst>
              <a:ext uri="{FF2B5EF4-FFF2-40B4-BE49-F238E27FC236}">
                <a16:creationId xmlns:a16="http://schemas.microsoft.com/office/drawing/2014/main" id="{716DDA01-7BD2-C548-F14A-A579910B7888}"/>
              </a:ext>
            </a:extLst>
          </p:cNvPr>
          <p:cNvSpPr txBox="1"/>
          <p:nvPr/>
        </p:nvSpPr>
        <p:spPr>
          <a:xfrm>
            <a:off x="3437295" y="620543"/>
            <a:ext cx="542997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NOTIFICACIONES</a:t>
            </a:r>
          </a:p>
        </p:txBody>
      </p:sp>
    </p:spTree>
    <p:extLst>
      <p:ext uri="{BB962C8B-B14F-4D97-AF65-F5344CB8AC3E}">
        <p14:creationId xmlns:p14="http://schemas.microsoft.com/office/powerpoint/2010/main" val="3078150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Rectángulo">
            <a:extLst>
              <a:ext uri="{FF2B5EF4-FFF2-40B4-BE49-F238E27FC236}">
                <a16:creationId xmlns:a16="http://schemas.microsoft.com/office/drawing/2014/main" id="{9FE9A6D5-0CCA-41ED-9D7C-54D5329F8D59}"/>
              </a:ext>
            </a:extLst>
          </p:cNvPr>
          <p:cNvSpPr/>
          <p:nvPr/>
        </p:nvSpPr>
        <p:spPr>
          <a:xfrm>
            <a:off x="4716091" y="510716"/>
            <a:ext cx="6485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NOTIFICACIONES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6D40C5-7124-4BEE-ACC8-103572896D7B}"/>
              </a:ext>
            </a:extLst>
          </p:cNvPr>
          <p:cNvSpPr txBox="1"/>
          <p:nvPr/>
        </p:nvSpPr>
        <p:spPr>
          <a:xfrm>
            <a:off x="5540885" y="2110441"/>
            <a:ext cx="59435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NOTIFICARAN PERSONALMENTE: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ACUERDOS PLENARIOS AL INTERESADO.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 DE REQUERIMIENTO AL INTERESADO.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QUE SE DETERMINEN POR EL PLENO.</a:t>
            </a:r>
          </a:p>
          <a:p>
            <a:pPr marL="285750" indent="-285750">
              <a:buFontTx/>
              <a:buChar char="-"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0D40A0-59EA-4626-8520-43090DB50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5" t="19986" r="37500" b="6646"/>
          <a:stretch/>
        </p:blipFill>
        <p:spPr>
          <a:xfrm>
            <a:off x="55097" y="0"/>
            <a:ext cx="4974103" cy="659107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C63B37B-5928-4221-9EE1-EA4C0AAF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084" y="111320"/>
            <a:ext cx="1098801" cy="95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124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ED65D57-27EC-0110-CD5A-A250E3F6A1EE}"/>
              </a:ext>
            </a:extLst>
          </p:cNvPr>
          <p:cNvSpPr txBox="1"/>
          <p:nvPr/>
        </p:nvSpPr>
        <p:spPr>
          <a:xfrm>
            <a:off x="9418983" y="1511820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MX" b="1" i="0" dirty="0">
                <a:solidFill>
                  <a:srgbClr val="0D0D0D"/>
                </a:solidFill>
                <a:effectLst/>
                <a:latin typeface="Söhne"/>
              </a:rPr>
              <a:t>Notificación automática</a:t>
            </a:r>
            <a:r>
              <a:rPr lang="es-MX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7C3A08-7E49-9185-F9F7-A7635B9987CB}"/>
              </a:ext>
            </a:extLst>
          </p:cNvPr>
          <p:cNvSpPr txBox="1"/>
          <p:nvPr/>
        </p:nvSpPr>
        <p:spPr>
          <a:xfrm>
            <a:off x="7703654" y="5192883"/>
            <a:ext cx="3430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0" i="0" dirty="0">
                <a:solidFill>
                  <a:srgbClr val="0D0D0D"/>
                </a:solidFill>
                <a:effectLst/>
                <a:latin typeface="Söhne"/>
              </a:rPr>
              <a:t>Surtirá sus efectos al día siguiente de su publicación o fijación.</a:t>
            </a:r>
            <a:endParaRPr lang="es-MX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115CF43-9BDA-CCF0-A496-10F38DA2A9DA}"/>
              </a:ext>
            </a:extLst>
          </p:cNvPr>
          <p:cNvGrpSpPr/>
          <p:nvPr/>
        </p:nvGrpSpPr>
        <p:grpSpPr>
          <a:xfrm>
            <a:off x="3295650" y="1096321"/>
            <a:ext cx="3044687" cy="1382219"/>
            <a:chOff x="3824908" y="839648"/>
            <a:chExt cx="3044687" cy="1382219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2D87430-B03D-8767-86EF-4D3682E999D2}"/>
                </a:ext>
              </a:extLst>
            </p:cNvPr>
            <p:cNvSpPr txBox="1"/>
            <p:nvPr/>
          </p:nvSpPr>
          <p:spPr>
            <a:xfrm>
              <a:off x="3824908" y="1298537"/>
              <a:ext cx="304468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dirty="0">
                  <a:solidFill>
                    <a:srgbClr val="0D0D0D"/>
                  </a:solidFill>
                  <a:latin typeface="Söhne"/>
                </a:rPr>
                <a:t>Partido político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dirty="0">
                  <a:solidFill>
                    <a:srgbClr val="0D0D0D"/>
                  </a:solidFill>
                  <a:latin typeface="Söhne"/>
                </a:rPr>
                <a:t>Coalición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dirty="0">
                  <a:solidFill>
                    <a:srgbClr val="0D0D0D"/>
                  </a:solidFill>
                  <a:latin typeface="Söhne"/>
                </a:rPr>
                <a:t>Candidato independiente</a:t>
              </a:r>
              <a:r>
                <a:rPr lang="es-MX" dirty="0"/>
                <a:t> 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1E87157-6C39-6221-DB15-42FB8E0E5F7D}"/>
                </a:ext>
              </a:extLst>
            </p:cNvPr>
            <p:cNvSpPr txBox="1"/>
            <p:nvPr/>
          </p:nvSpPr>
          <p:spPr>
            <a:xfrm>
              <a:off x="3824908" y="839648"/>
              <a:ext cx="24118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/>
                <a:t>El representante de 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751800B-7374-551F-C4F6-912B4A443625}"/>
              </a:ext>
            </a:extLst>
          </p:cNvPr>
          <p:cNvSpPr txBox="1"/>
          <p:nvPr/>
        </p:nvSpPr>
        <p:spPr>
          <a:xfrm>
            <a:off x="6745357" y="1341951"/>
            <a:ext cx="1895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0" i="0" dirty="0">
                <a:solidFill>
                  <a:srgbClr val="0D0D0D"/>
                </a:solidFill>
                <a:effectLst/>
                <a:latin typeface="Söhne"/>
              </a:rPr>
              <a:t>Este presente en sesión del órgano electoral </a:t>
            </a:r>
            <a:endParaRPr lang="es-MX" dirty="0"/>
          </a:p>
        </p:txBody>
      </p:sp>
      <p:sp>
        <p:nvSpPr>
          <p:cNvPr id="17" name="Es igual a 16">
            <a:extLst>
              <a:ext uri="{FF2B5EF4-FFF2-40B4-BE49-F238E27FC236}">
                <a16:creationId xmlns:a16="http://schemas.microsoft.com/office/drawing/2014/main" id="{AE251FDF-639D-B21D-D744-A58050A53225}"/>
              </a:ext>
            </a:extLst>
          </p:cNvPr>
          <p:cNvSpPr/>
          <p:nvPr/>
        </p:nvSpPr>
        <p:spPr>
          <a:xfrm>
            <a:off x="8839199" y="1465653"/>
            <a:ext cx="381000" cy="461665"/>
          </a:xfrm>
          <a:prstGeom prst="mathEqua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215064F8-C87D-BA03-7D7F-A141CEE985D4}"/>
              </a:ext>
            </a:extLst>
          </p:cNvPr>
          <p:cNvSpPr/>
          <p:nvPr/>
        </p:nvSpPr>
        <p:spPr>
          <a:xfrm>
            <a:off x="5943600" y="1555210"/>
            <a:ext cx="453885" cy="32594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7B276F-E6DF-D655-2D79-1041AA9080E9}"/>
              </a:ext>
            </a:extLst>
          </p:cNvPr>
          <p:cNvSpPr txBox="1"/>
          <p:nvPr/>
        </p:nvSpPr>
        <p:spPr>
          <a:xfrm>
            <a:off x="3200399" y="3244334"/>
            <a:ext cx="449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Actos o resoluciones sean publicadas en </a:t>
            </a:r>
            <a:r>
              <a:rPr lang="es-MX" dirty="0">
                <a:solidFill>
                  <a:srgbClr val="0D0D0D"/>
                </a:solidFill>
                <a:latin typeface="Söhne"/>
              </a:rPr>
              <a:t>:</a:t>
            </a:r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A09280D-6915-29ED-1377-BA155FC12FDC}"/>
              </a:ext>
            </a:extLst>
          </p:cNvPr>
          <p:cNvSpPr txBox="1"/>
          <p:nvPr/>
        </p:nvSpPr>
        <p:spPr>
          <a:xfrm>
            <a:off x="3275772" y="3668700"/>
            <a:ext cx="37338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D0D0D"/>
                </a:solidFill>
                <a:latin typeface="Söhne"/>
              </a:rPr>
              <a:t>Periódico Oficial Del Estado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D0D0D"/>
                </a:solidFill>
                <a:latin typeface="Söhne"/>
              </a:rPr>
              <a:t>Diarios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D0D0D"/>
                </a:solidFill>
                <a:latin typeface="Söhne"/>
              </a:rPr>
              <a:t>Periódicos de circulación local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D0D0D"/>
                </a:solidFill>
                <a:latin typeface="Söhne"/>
              </a:rPr>
              <a:t>Lugares públicos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D0D0D"/>
                </a:solidFill>
                <a:latin typeface="Söhne"/>
              </a:rPr>
              <a:t>Mediante la fijación de cédulas en los estrados de los órganos del instituto estatal y del tribunal electoral.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178E877-E3DB-D318-3120-2E0E0AA98067}"/>
              </a:ext>
            </a:extLst>
          </p:cNvPr>
          <p:cNvSpPr txBox="1"/>
          <p:nvPr/>
        </p:nvSpPr>
        <p:spPr>
          <a:xfrm>
            <a:off x="8057942" y="4284352"/>
            <a:ext cx="2324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D0D0D"/>
                </a:solidFill>
                <a:latin typeface="Söhne"/>
              </a:rPr>
              <a:t>No requerirán notificación personal </a:t>
            </a: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C3522C7F-47E7-6CD4-1637-1B012B2FA508}"/>
              </a:ext>
            </a:extLst>
          </p:cNvPr>
          <p:cNvSpPr/>
          <p:nvPr/>
        </p:nvSpPr>
        <p:spPr>
          <a:xfrm>
            <a:off x="7051401" y="4496920"/>
            <a:ext cx="453885" cy="32594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2" name="4 CuadroTexto">
            <a:extLst>
              <a:ext uri="{FF2B5EF4-FFF2-40B4-BE49-F238E27FC236}">
                <a16:creationId xmlns:a16="http://schemas.microsoft.com/office/drawing/2014/main" id="{67DF4A99-8176-70EB-46C4-2044ABD11827}"/>
              </a:ext>
            </a:extLst>
          </p:cNvPr>
          <p:cNvSpPr txBox="1"/>
          <p:nvPr/>
        </p:nvSpPr>
        <p:spPr>
          <a:xfrm>
            <a:off x="155262" y="1970708"/>
            <a:ext cx="241688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dan por notificado, cuando ; 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2FE920F-4718-1BF5-B087-4E6A3975B9A2}"/>
              </a:ext>
            </a:extLst>
          </p:cNvPr>
          <p:cNvSpPr txBox="1"/>
          <p:nvPr/>
        </p:nvSpPr>
        <p:spPr>
          <a:xfrm>
            <a:off x="3173895" y="5990276"/>
            <a:ext cx="3462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En términos de las leyes aplicables o por acuerdo del órgano competente</a:t>
            </a:r>
            <a:r>
              <a:rPr lang="es-MX" sz="1600" dirty="0">
                <a:solidFill>
                  <a:srgbClr val="0D0D0D"/>
                </a:solidFill>
                <a:latin typeface="Söhne"/>
              </a:rPr>
              <a:t>.</a:t>
            </a:r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9F887E32-3049-CB3A-FF60-EAD52BDA01F2}"/>
              </a:ext>
            </a:extLst>
          </p:cNvPr>
          <p:cNvSpPr/>
          <p:nvPr/>
        </p:nvSpPr>
        <p:spPr>
          <a:xfrm rot="19063456">
            <a:off x="2546891" y="1526871"/>
            <a:ext cx="639002" cy="230757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EED8313A-9A4C-AF95-4A09-C8A4058249A1}"/>
              </a:ext>
            </a:extLst>
          </p:cNvPr>
          <p:cNvSpPr/>
          <p:nvPr/>
        </p:nvSpPr>
        <p:spPr>
          <a:xfrm rot="1198373">
            <a:off x="2592344" y="3190352"/>
            <a:ext cx="639002" cy="230757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6 Rectángulo">
            <a:extLst>
              <a:ext uri="{FF2B5EF4-FFF2-40B4-BE49-F238E27FC236}">
                <a16:creationId xmlns:a16="http://schemas.microsoft.com/office/drawing/2014/main" id="{63681FBB-F474-D863-8A31-902D576C72F5}"/>
              </a:ext>
            </a:extLst>
          </p:cNvPr>
          <p:cNvSpPr/>
          <p:nvPr/>
        </p:nvSpPr>
        <p:spPr>
          <a:xfrm>
            <a:off x="0" y="6134100"/>
            <a:ext cx="1427284" cy="7239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ART. 31 LMIMEET</a:t>
            </a:r>
          </a:p>
        </p:txBody>
      </p:sp>
    </p:spTree>
    <p:extLst>
      <p:ext uri="{BB962C8B-B14F-4D97-AF65-F5344CB8AC3E}">
        <p14:creationId xmlns:p14="http://schemas.microsoft.com/office/powerpoint/2010/main" val="2081565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5548" y="1140045"/>
            <a:ext cx="11277600" cy="877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El Tribunal Electoral para hacer cumplir las disposiciones de la ley y las sentencias que dicte, así como para mantener el orden y el respeto, podrá aplicar discrecionalmente medios de apremio y las correcciones disciplinarias.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16430491"/>
              </p:ext>
            </p:extLst>
          </p:nvPr>
        </p:nvGraphicFramePr>
        <p:xfrm>
          <a:off x="3657600" y="2033954"/>
          <a:ext cx="8291874" cy="4476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Abrir llave"/>
          <p:cNvSpPr/>
          <p:nvPr/>
        </p:nvSpPr>
        <p:spPr>
          <a:xfrm>
            <a:off x="2609874" y="2425121"/>
            <a:ext cx="1143000" cy="369411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16022" y="6129403"/>
            <a:ext cx="1676400" cy="76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ART. 34 LMIMEET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16022" y="3712401"/>
            <a:ext cx="2393852" cy="1119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DE APREMIO Y CORRECCIONES DISCIPLINARIAS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3401" y="114984"/>
            <a:ext cx="9530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CUMPLIMIENTO Y EJECUCIÓN DE SENTENCIAS </a:t>
            </a:r>
          </a:p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Y MEDIDAS  DE APREMIO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1" y="76199"/>
            <a:ext cx="1052874" cy="9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9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6120508-C9BF-0192-4AE9-0F4B98583508}"/>
              </a:ext>
            </a:extLst>
          </p:cNvPr>
          <p:cNvSpPr/>
          <p:nvPr/>
        </p:nvSpPr>
        <p:spPr>
          <a:xfrm>
            <a:off x="457200" y="2971800"/>
            <a:ext cx="9305371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E9AD4B1-A66E-2D71-88F7-1CF274C253D0}"/>
              </a:ext>
            </a:extLst>
          </p:cNvPr>
          <p:cNvSpPr/>
          <p:nvPr/>
        </p:nvSpPr>
        <p:spPr>
          <a:xfrm>
            <a:off x="365762" y="1807317"/>
            <a:ext cx="9396808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D61CE6-4F74-BD4B-9BA0-D7BF85B457F2}"/>
              </a:ext>
            </a:extLst>
          </p:cNvPr>
          <p:cNvSpPr txBox="1"/>
          <p:nvPr/>
        </p:nvSpPr>
        <p:spPr>
          <a:xfrm>
            <a:off x="2590800" y="500769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REGLAS DE TRÁMITE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255211-B230-1D9E-4840-190C5FAABCFD}"/>
              </a:ext>
            </a:extLst>
          </p:cNvPr>
          <p:cNvSpPr txBox="1"/>
          <p:nvPr/>
        </p:nvSpPr>
        <p:spPr>
          <a:xfrm>
            <a:off x="2160259" y="1903251"/>
            <a:ext cx="74478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interponga el medio de impugnación ante la autoridad emisora del acto impugnado</a:t>
            </a:r>
            <a:endParaRPr lang="es-MX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58E755-9824-F6A1-B28F-FC342DE3D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609" y="292501"/>
            <a:ext cx="1414395" cy="1231499"/>
          </a:xfrm>
          <a:prstGeom prst="rect">
            <a:avLst/>
          </a:prstGeom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DC159348-CF28-6A51-6B2B-7CF25D4E406E}"/>
              </a:ext>
            </a:extLst>
          </p:cNvPr>
          <p:cNvSpPr/>
          <p:nvPr/>
        </p:nvSpPr>
        <p:spPr>
          <a:xfrm>
            <a:off x="-3313" y="0"/>
            <a:ext cx="1446628" cy="723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17 LMIMEET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FC9AE5-8B58-6868-1F63-89025AFD15E7}"/>
              </a:ext>
            </a:extLst>
          </p:cNvPr>
          <p:cNvSpPr txBox="1"/>
          <p:nvPr/>
        </p:nvSpPr>
        <p:spPr>
          <a:xfrm>
            <a:off x="531326" y="2041751"/>
            <a:ext cx="1976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 1  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6B08F4-7F07-7F1F-605D-99E40EFD1C61}"/>
              </a:ext>
            </a:extLst>
          </p:cNvPr>
          <p:cNvSpPr txBox="1"/>
          <p:nvPr/>
        </p:nvSpPr>
        <p:spPr>
          <a:xfrm>
            <a:off x="457200" y="3279570"/>
            <a:ext cx="1823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 2  </a:t>
            </a: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119CAF-F822-7B7B-BCBB-4A0442E7242F}"/>
              </a:ext>
            </a:extLst>
          </p:cNvPr>
          <p:cNvSpPr txBox="1"/>
          <p:nvPr/>
        </p:nvSpPr>
        <p:spPr>
          <a:xfrm>
            <a:off x="2126703" y="3031932"/>
            <a:ext cx="74813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se reciba directamente en la Oficialía de Partes del TET</a:t>
            </a:r>
            <a:endParaRPr lang="es-MX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4BD452F-8C96-B095-96DE-1AD1D2FFF722}"/>
              </a:ext>
            </a:extLst>
          </p:cNvPr>
          <p:cNvSpPr/>
          <p:nvPr/>
        </p:nvSpPr>
        <p:spPr>
          <a:xfrm>
            <a:off x="457199" y="4343400"/>
            <a:ext cx="9305371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D4F521-51D3-C262-AD1A-79CC65CDB3A6}"/>
              </a:ext>
            </a:extLst>
          </p:cNvPr>
          <p:cNvSpPr txBox="1"/>
          <p:nvPr/>
        </p:nvSpPr>
        <p:spPr>
          <a:xfrm>
            <a:off x="457199" y="4651170"/>
            <a:ext cx="1823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 3  </a:t>
            </a: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E9BD130-3D6B-C035-18BD-D495EE2CCDCF}"/>
              </a:ext>
            </a:extLst>
          </p:cNvPr>
          <p:cNvSpPr txBox="1"/>
          <p:nvPr/>
        </p:nvSpPr>
        <p:spPr>
          <a:xfrm>
            <a:off x="2160259" y="4439334"/>
            <a:ext cx="74813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se interponga directamente en la Oficialía de Partes del la Sala Superior o Regional Xalapa del TEPJF</a:t>
            </a:r>
            <a:endParaRPr lang="es-MX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A7AF96E-4255-F153-51AA-FA1D25D76FC8}"/>
              </a:ext>
            </a:extLst>
          </p:cNvPr>
          <p:cNvSpPr/>
          <p:nvPr/>
        </p:nvSpPr>
        <p:spPr>
          <a:xfrm>
            <a:off x="457199" y="5562600"/>
            <a:ext cx="9305371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86853EF-3559-6CF8-7BF0-11883FB40B89}"/>
              </a:ext>
            </a:extLst>
          </p:cNvPr>
          <p:cNvSpPr txBox="1"/>
          <p:nvPr/>
        </p:nvSpPr>
        <p:spPr>
          <a:xfrm>
            <a:off x="457199" y="5870370"/>
            <a:ext cx="1823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 4  </a:t>
            </a: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56FB61F-070C-9E31-0D31-7E30AFF80052}"/>
              </a:ext>
            </a:extLst>
          </p:cNvPr>
          <p:cNvSpPr txBox="1"/>
          <p:nvPr/>
        </p:nvSpPr>
        <p:spPr>
          <a:xfrm>
            <a:off x="2160259" y="5658534"/>
            <a:ext cx="74813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se interponga ante otra diversa autoridad</a:t>
            </a:r>
          </a:p>
          <a:p>
            <a:pPr algn="just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D61CE6-4F74-BD4B-9BA0-D7BF85B457F2}"/>
              </a:ext>
            </a:extLst>
          </p:cNvPr>
          <p:cNvSpPr txBox="1"/>
          <p:nvPr/>
        </p:nvSpPr>
        <p:spPr>
          <a:xfrm>
            <a:off x="-1" y="700936"/>
            <a:ext cx="473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AVISO Y PUBLICITACIÓN DEL MEDIO DE IMUGNACIÓN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58E755-9824-F6A1-B28F-FC342DE3D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451" y="108800"/>
            <a:ext cx="1414395" cy="1231499"/>
          </a:xfrm>
          <a:prstGeom prst="rect">
            <a:avLst/>
          </a:prstGeom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DC159348-CF28-6A51-6B2B-7CF25D4E406E}"/>
              </a:ext>
            </a:extLst>
          </p:cNvPr>
          <p:cNvSpPr/>
          <p:nvPr/>
        </p:nvSpPr>
        <p:spPr>
          <a:xfrm>
            <a:off x="-3313" y="0"/>
            <a:ext cx="1446628" cy="723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17 LMIMEET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312ECC-50F0-1240-E0A5-E82CA72D2BC1}"/>
              </a:ext>
            </a:extLst>
          </p:cNvPr>
          <p:cNvSpPr txBox="1"/>
          <p:nvPr/>
        </p:nvSpPr>
        <p:spPr>
          <a:xfrm>
            <a:off x="235666" y="2437388"/>
            <a:ext cx="669613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la autoridad u órgano partidista, según sea el caso, que reciba un medio de impugnación deberá: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Dar aviso de su presentación al Tribunal Electoral de Tabasco, precisando: el nombre del actor, acto o resolución impugnado, fecha y hora exactas de su recepción.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Hacerlo del conocimiento público mediante cédula que durante un plazo de  72 horas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fije en los estrados respectivos.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DBA0EB-696A-B9E9-A912-C1BBD808E7E1}"/>
              </a:ext>
            </a:extLst>
          </p:cNvPr>
          <p:cNvSpPr txBox="1"/>
          <p:nvPr/>
        </p:nvSpPr>
        <p:spPr>
          <a:xfrm>
            <a:off x="4876800" y="1360572"/>
            <a:ext cx="3368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 1</a:t>
            </a:r>
            <a:endParaRPr lang="es-MX" sz="28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52B590-9970-758E-75BD-213D3BFEE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42" y="4267200"/>
            <a:ext cx="4731925" cy="23860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03D7B-2E1E-ED9D-24B6-7D09442EB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957" y="132569"/>
            <a:ext cx="4194048" cy="3276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DEE6CFA-6F06-ECE9-8EE5-BF56739A23AF}"/>
              </a:ext>
            </a:extLst>
          </p:cNvPr>
          <p:cNvSpPr txBox="1"/>
          <p:nvPr/>
        </p:nvSpPr>
        <p:spPr>
          <a:xfrm>
            <a:off x="7399957" y="359931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RGANOS PARTIDISTAS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6912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255211-B230-1D9E-4840-190C5FAABCFD}"/>
              </a:ext>
            </a:extLst>
          </p:cNvPr>
          <p:cNvSpPr txBox="1"/>
          <p:nvPr/>
        </p:nvSpPr>
        <p:spPr>
          <a:xfrm>
            <a:off x="0" y="1200091"/>
            <a:ext cx="10260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Dentro de las </a:t>
            </a:r>
            <a:r>
              <a:rPr lang="es-MX" sz="1600" b="1" dirty="0"/>
              <a:t>24 horas </a:t>
            </a:r>
            <a:r>
              <a:rPr lang="es-MX" sz="1600" dirty="0"/>
              <a:t>siguientes al vencimiento del plazo  de </a:t>
            </a:r>
            <a:r>
              <a:rPr lang="es-MX" sz="1600" b="1" dirty="0"/>
              <a:t>72 horas </a:t>
            </a:r>
            <a:r>
              <a:rPr lang="es-MX" sz="1600" dirty="0"/>
              <a:t>Fijado en el estrado el medio de impugnación, la autoridad o el órgano del partido responsable del acto o resolución impugnado deberá remitir al órgano competente del Instituto Estatal o al Tribunal Electoral, lo siguiente: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lphaU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58E755-9824-F6A1-B28F-FC342DE3D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609" y="292501"/>
            <a:ext cx="1414395" cy="1231499"/>
          </a:xfrm>
          <a:prstGeom prst="rect">
            <a:avLst/>
          </a:prstGeom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F5C9B3C2-91AF-AF84-4845-201F73F9D685}"/>
              </a:ext>
            </a:extLst>
          </p:cNvPr>
          <p:cNvSpPr/>
          <p:nvPr/>
        </p:nvSpPr>
        <p:spPr>
          <a:xfrm>
            <a:off x="0" y="0"/>
            <a:ext cx="1446628" cy="723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18 LMIMEET</a:t>
            </a:r>
          </a:p>
        </p:txBody>
      </p:sp>
      <p:sp>
        <p:nvSpPr>
          <p:cNvPr id="12" name="Pergamino: horizontal 11">
            <a:extLst>
              <a:ext uri="{FF2B5EF4-FFF2-40B4-BE49-F238E27FC236}">
                <a16:creationId xmlns:a16="http://schemas.microsoft.com/office/drawing/2014/main" id="{1B725F7C-4F94-1348-4235-F79AF74D2578}"/>
              </a:ext>
            </a:extLst>
          </p:cNvPr>
          <p:cNvSpPr/>
          <p:nvPr/>
        </p:nvSpPr>
        <p:spPr>
          <a:xfrm>
            <a:off x="155987" y="2432250"/>
            <a:ext cx="4830418" cy="1993499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escrito original de presentación del  medio de impugnación, las pruebas y la demás documentación que se hayan acompañado al mismo.</a:t>
            </a:r>
          </a:p>
        </p:txBody>
      </p:sp>
      <p:sp>
        <p:nvSpPr>
          <p:cNvPr id="13" name="Pergamino: horizontal 12">
            <a:extLst>
              <a:ext uri="{FF2B5EF4-FFF2-40B4-BE49-F238E27FC236}">
                <a16:creationId xmlns:a16="http://schemas.microsoft.com/office/drawing/2014/main" id="{F12F887D-0797-9EED-4CD7-DAA31C7B3AF4}"/>
              </a:ext>
            </a:extLst>
          </p:cNvPr>
          <p:cNvSpPr/>
          <p:nvPr/>
        </p:nvSpPr>
        <p:spPr>
          <a:xfrm>
            <a:off x="3429000" y="4449800"/>
            <a:ext cx="4747591" cy="1993499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copia del documento en que conste el acto o resolución impugnado y la demás documentación relacionada y pertinente que obre en su poder.</a:t>
            </a:r>
          </a:p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ergamino: horizontal 13">
            <a:extLst>
              <a:ext uri="{FF2B5EF4-FFF2-40B4-BE49-F238E27FC236}">
                <a16:creationId xmlns:a16="http://schemas.microsoft.com/office/drawing/2014/main" id="{B4B18DB3-2BDC-64E1-3473-8E698A784764}"/>
              </a:ext>
            </a:extLst>
          </p:cNvPr>
          <p:cNvSpPr/>
          <p:nvPr/>
        </p:nvSpPr>
        <p:spPr>
          <a:xfrm>
            <a:off x="6983896" y="2344817"/>
            <a:ext cx="4747591" cy="1993499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su caso, los escritos de los terceros  interesados y coadyuvantes, las pruebas y la demás documentación que se haya acompañado a los mismos.</a:t>
            </a: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83956002-8608-B87D-52EC-F99D10DC0BB5}"/>
              </a:ext>
            </a:extLst>
          </p:cNvPr>
          <p:cNvSpPr/>
          <p:nvPr/>
        </p:nvSpPr>
        <p:spPr>
          <a:xfrm>
            <a:off x="2266396" y="2209800"/>
            <a:ext cx="609600" cy="626983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B052A6AA-D287-2FD0-CA17-E0BAF192A687}"/>
              </a:ext>
            </a:extLst>
          </p:cNvPr>
          <p:cNvSpPr/>
          <p:nvPr/>
        </p:nvSpPr>
        <p:spPr>
          <a:xfrm>
            <a:off x="5513178" y="4317887"/>
            <a:ext cx="609600" cy="626983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178E07CE-83A3-FBB3-A876-986F002C2300}"/>
              </a:ext>
            </a:extLst>
          </p:cNvPr>
          <p:cNvSpPr/>
          <p:nvPr/>
        </p:nvSpPr>
        <p:spPr>
          <a:xfrm>
            <a:off x="9292813" y="2209800"/>
            <a:ext cx="609600" cy="626983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C52E9B-2246-9345-6A34-F25603C46C80}"/>
              </a:ext>
            </a:extLst>
          </p:cNvPr>
          <p:cNvSpPr txBox="1"/>
          <p:nvPr/>
        </p:nvSpPr>
        <p:spPr>
          <a:xfrm>
            <a:off x="2133600" y="6635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REMISIÓN DEL MEDIO DE IMPUGNACIÓN Y SUS CONSTANCIAS (EXPEDIENTE)</a:t>
            </a:r>
          </a:p>
        </p:txBody>
      </p:sp>
    </p:spTree>
    <p:extLst>
      <p:ext uri="{BB962C8B-B14F-4D97-AF65-F5344CB8AC3E}">
        <p14:creationId xmlns:p14="http://schemas.microsoft.com/office/powerpoint/2010/main" val="305974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D61CE6-4F74-BD4B-9BA0-D7BF85B457F2}"/>
              </a:ext>
            </a:extLst>
          </p:cNvPr>
          <p:cNvSpPr txBox="1"/>
          <p:nvPr/>
        </p:nvSpPr>
        <p:spPr>
          <a:xfrm>
            <a:off x="2362200" y="4572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TERCEROS INTERESADOS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255211-B230-1D9E-4840-190C5FAABCFD}"/>
              </a:ext>
            </a:extLst>
          </p:cNvPr>
          <p:cNvSpPr txBox="1"/>
          <p:nvPr/>
        </p:nvSpPr>
        <p:spPr>
          <a:xfrm>
            <a:off x="457200" y="1688699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Podrán comparecer mediante los escritos que consideren pertinentes, mismos que deberán cumplir los requisitos siguientes:</a:t>
            </a:r>
          </a:p>
          <a:p>
            <a:pPr marL="800100" lvl="1" indent="-342900" algn="just">
              <a:buClr>
                <a:srgbClr val="002060"/>
              </a:buClr>
              <a:buFont typeface="+mj-lt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78A4F5-D5EA-4731-E3F9-19F737A7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002" y="195393"/>
            <a:ext cx="1414395" cy="1231499"/>
          </a:xfrm>
          <a:prstGeom prst="rect">
            <a:avLst/>
          </a:prstGeom>
        </p:spPr>
      </p:pic>
      <p:sp>
        <p:nvSpPr>
          <p:cNvPr id="11" name="5 Rectángulo">
            <a:extLst>
              <a:ext uri="{FF2B5EF4-FFF2-40B4-BE49-F238E27FC236}">
                <a16:creationId xmlns:a16="http://schemas.microsoft.com/office/drawing/2014/main" id="{B5192806-21C5-78DD-4282-6BEB49E0ADD7}"/>
              </a:ext>
            </a:extLst>
          </p:cNvPr>
          <p:cNvSpPr/>
          <p:nvPr/>
        </p:nvSpPr>
        <p:spPr>
          <a:xfrm>
            <a:off x="0" y="0"/>
            <a:ext cx="1446628" cy="723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17 LMIMEET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F3A2FD-5246-74B0-910D-7B9B3B17CCAF}"/>
              </a:ext>
            </a:extLst>
          </p:cNvPr>
          <p:cNvSpPr txBox="1"/>
          <p:nvPr/>
        </p:nvSpPr>
        <p:spPr>
          <a:xfrm>
            <a:off x="152400" y="2286000"/>
            <a:ext cx="101357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r>
              <a:rPr lang="es-MX" sz="2000" dirty="0">
                <a:solidFill>
                  <a:srgbClr val="002060"/>
                </a:solidFill>
              </a:rPr>
              <a:t>1. </a:t>
            </a:r>
            <a:r>
              <a:rPr lang="es-MX" sz="1600" dirty="0"/>
              <a:t>Presentarse ante la autoridad u órgano responsable del acto o resolución impugnado.</a:t>
            </a:r>
          </a:p>
          <a:p>
            <a:pPr lvl="1" algn="just">
              <a:buClr>
                <a:srgbClr val="002060"/>
              </a:buClr>
            </a:pPr>
            <a:endParaRPr lang="es-MX" sz="1600" dirty="0"/>
          </a:p>
          <a:p>
            <a:pPr lvl="1" algn="just">
              <a:buClr>
                <a:srgbClr val="002060"/>
              </a:buClr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Hacer constar el nombre del tercero interesado.</a:t>
            </a:r>
          </a:p>
          <a:p>
            <a:pPr marL="800100" lvl="1" indent="-342900" algn="just">
              <a:buClr>
                <a:srgbClr val="002060"/>
              </a:buClr>
              <a:buFont typeface="+mj-lt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002060"/>
              </a:buClr>
              <a:buFont typeface="+mj-lt"/>
              <a:buAutoNum type="arabicPeriod"/>
            </a:pPr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Señalar domicilio para recibir notificaciones.</a:t>
            </a:r>
          </a:p>
          <a:p>
            <a:pPr marL="800100" lvl="1" indent="-342900" algn="just">
              <a:buClr>
                <a:srgbClr val="002060"/>
              </a:buClr>
              <a:buFont typeface="+mj-lt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Acompañar el o los documentos que sean necesarios para acreditar la personería del compareciente, de conformidad con lo previsto en el párrafo 1 del artículo 13 de este ordenamiento.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591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D61CE6-4F74-BD4B-9BA0-D7BF85B457F2}"/>
              </a:ext>
            </a:extLst>
          </p:cNvPr>
          <p:cNvSpPr txBox="1"/>
          <p:nvPr/>
        </p:nvSpPr>
        <p:spPr>
          <a:xfrm>
            <a:off x="1981200" y="914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TERCEROS INTERESADOS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255211-B230-1D9E-4840-190C5FAABCFD}"/>
              </a:ext>
            </a:extLst>
          </p:cNvPr>
          <p:cNvSpPr txBox="1"/>
          <p:nvPr/>
        </p:nvSpPr>
        <p:spPr>
          <a:xfrm>
            <a:off x="381000" y="21336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Clr>
                <a:srgbClr val="002060"/>
              </a:buClr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Precisar la razón del interés jurídico en que se funden y las pretensiones concretas del compareciente.</a:t>
            </a:r>
          </a:p>
          <a:p>
            <a:pPr marL="800100" lvl="1" indent="-342900" algn="just">
              <a:buClr>
                <a:srgbClr val="002060"/>
              </a:buClr>
              <a:buFont typeface="+mj-lt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Ofrecer y aportar las pruebas dentro del plazo y mencionar en su caso, las que se habrán de aportar; y solicitar las que deban requerirse, cuando el promovente justifique que oportunamente las solicitó por escrito al órgano competente, y no le hubieren sido entregadas. </a:t>
            </a:r>
          </a:p>
          <a:p>
            <a:pPr marL="800100" lvl="1" indent="-342900" algn="just">
              <a:buClr>
                <a:srgbClr val="002060"/>
              </a:buClr>
              <a:buFont typeface="+mj-lt"/>
              <a:buAutoNum type="arabicPeriod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Hacer constar el nombre y la firma autógrafa del compareciente.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78A4F5-D5EA-4731-E3F9-19F737A7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002" y="195393"/>
            <a:ext cx="1414395" cy="1231499"/>
          </a:xfrm>
          <a:prstGeom prst="rect">
            <a:avLst/>
          </a:prstGeom>
        </p:spPr>
      </p:pic>
      <p:sp>
        <p:nvSpPr>
          <p:cNvPr id="11" name="5 Rectángulo">
            <a:extLst>
              <a:ext uri="{FF2B5EF4-FFF2-40B4-BE49-F238E27FC236}">
                <a16:creationId xmlns:a16="http://schemas.microsoft.com/office/drawing/2014/main" id="{B5192806-21C5-78DD-4282-6BEB49E0ADD7}"/>
              </a:ext>
            </a:extLst>
          </p:cNvPr>
          <p:cNvSpPr/>
          <p:nvPr/>
        </p:nvSpPr>
        <p:spPr>
          <a:xfrm>
            <a:off x="0" y="0"/>
            <a:ext cx="1446628" cy="723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17 LMIMEET</a:t>
            </a:r>
          </a:p>
        </p:txBody>
      </p:sp>
      <p:pic>
        <p:nvPicPr>
          <p:cNvPr id="5" name="Gráfico 4" descr="Grupo de hombres">
            <a:extLst>
              <a:ext uri="{FF2B5EF4-FFF2-40B4-BE49-F238E27FC236}">
                <a16:creationId xmlns:a16="http://schemas.microsoft.com/office/drawing/2014/main" id="{8418CC1F-8E99-5772-B8E0-B87606ECB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981" y="2133599"/>
            <a:ext cx="3293209" cy="32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502D97-B084-C160-CCD5-813A8BEC0036}"/>
              </a:ext>
            </a:extLst>
          </p:cNvPr>
          <p:cNvSpPr txBox="1"/>
          <p:nvPr/>
        </p:nvSpPr>
        <p:spPr>
          <a:xfrm>
            <a:off x="3276600" y="60744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INFORME CIRCUNSTANCIADO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27E10A-3005-A3B1-E0AF-6335D1F99B40}"/>
              </a:ext>
            </a:extLst>
          </p:cNvPr>
          <p:cNvSpPr txBox="1"/>
          <p:nvPr/>
        </p:nvSpPr>
        <p:spPr>
          <a:xfrm>
            <a:off x="2667000" y="165673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Debe rendirlo la autoridad u órgano partidista responsable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7F1873-1CE9-F6BA-1B8F-99C3EBF82C80}"/>
              </a:ext>
            </a:extLst>
          </p:cNvPr>
          <p:cNvSpPr txBox="1"/>
          <p:nvPr/>
        </p:nvSpPr>
        <p:spPr>
          <a:xfrm>
            <a:off x="4648200" y="2592169"/>
            <a:ext cx="211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Deberá contener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5FA732-DC75-60E0-6B27-F1260E4DA42B}"/>
              </a:ext>
            </a:extLst>
          </p:cNvPr>
          <p:cNvSpPr txBox="1"/>
          <p:nvPr/>
        </p:nvSpPr>
        <p:spPr>
          <a:xfrm>
            <a:off x="344557" y="3826926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su caso, la mención de si el promovente o el compareciente, tienen reconocida su personería.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9DB3A5-FACE-C65F-6D99-B02F283D75FD}"/>
              </a:ext>
            </a:extLst>
          </p:cNvPr>
          <p:cNvSpPr txBox="1"/>
          <p:nvPr/>
        </p:nvSpPr>
        <p:spPr>
          <a:xfrm>
            <a:off x="4419599" y="3896500"/>
            <a:ext cx="320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Motivos y fundamentos jurídicos que considere pertinentes para sostener la constitucionalidad, legalidad del acto o resolución impugnada.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5AE9B2-ABDB-C48B-CB1B-A011193401E1}"/>
              </a:ext>
            </a:extLst>
          </p:cNvPr>
          <p:cNvSpPr txBox="1"/>
          <p:nvPr/>
        </p:nvSpPr>
        <p:spPr>
          <a:xfrm>
            <a:off x="8382000" y="38965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Firma del funcionario que lo rinde.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A7DF059-D1F5-072B-808A-45598C32F8BB}"/>
              </a:ext>
            </a:extLst>
          </p:cNvPr>
          <p:cNvCxnSpPr/>
          <p:nvPr/>
        </p:nvCxnSpPr>
        <p:spPr>
          <a:xfrm flipV="1">
            <a:off x="1524000" y="2823001"/>
            <a:ext cx="2895600" cy="7054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5EC93F4-104F-9E2F-4785-FA441070B5F4}"/>
              </a:ext>
            </a:extLst>
          </p:cNvPr>
          <p:cNvCxnSpPr/>
          <p:nvPr/>
        </p:nvCxnSpPr>
        <p:spPr>
          <a:xfrm>
            <a:off x="5753100" y="2961501"/>
            <a:ext cx="0" cy="77229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64D7955-8EDB-7A28-8295-3294B4B3DB62}"/>
              </a:ext>
            </a:extLst>
          </p:cNvPr>
          <p:cNvCxnSpPr/>
          <p:nvPr/>
        </p:nvCxnSpPr>
        <p:spPr>
          <a:xfrm>
            <a:off x="6763579" y="2767112"/>
            <a:ext cx="2781299" cy="9569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97FF3B3-208F-8A5C-6BB2-A58B06AAD9B3}"/>
              </a:ext>
            </a:extLst>
          </p:cNvPr>
          <p:cNvCxnSpPr/>
          <p:nvPr/>
        </p:nvCxnSpPr>
        <p:spPr>
          <a:xfrm>
            <a:off x="5753100" y="1069105"/>
            <a:ext cx="0" cy="58763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E1C5130-45B5-6D43-4C91-7FAF71E1FD6D}"/>
              </a:ext>
            </a:extLst>
          </p:cNvPr>
          <p:cNvCxnSpPr/>
          <p:nvPr/>
        </p:nvCxnSpPr>
        <p:spPr>
          <a:xfrm>
            <a:off x="5734878" y="2026070"/>
            <a:ext cx="0" cy="58763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5 Rectángulo">
            <a:extLst>
              <a:ext uri="{FF2B5EF4-FFF2-40B4-BE49-F238E27FC236}">
                <a16:creationId xmlns:a16="http://schemas.microsoft.com/office/drawing/2014/main" id="{841DD34F-BA58-2DA4-1560-99FDDD325B85}"/>
              </a:ext>
            </a:extLst>
          </p:cNvPr>
          <p:cNvSpPr/>
          <p:nvPr/>
        </p:nvSpPr>
        <p:spPr>
          <a:xfrm>
            <a:off x="0" y="0"/>
            <a:ext cx="1446628" cy="723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ART. 18 LMIMEET</a:t>
            </a:r>
          </a:p>
        </p:txBody>
      </p:sp>
    </p:spTree>
    <p:extLst>
      <p:ext uri="{BB962C8B-B14F-4D97-AF65-F5344CB8AC3E}">
        <p14:creationId xmlns:p14="http://schemas.microsoft.com/office/powerpoint/2010/main" val="19669506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9967</TotalTime>
  <Words>2920</Words>
  <Application>Microsoft Office PowerPoint</Application>
  <PresentationFormat>Panorámica</PresentationFormat>
  <Paragraphs>330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Aptos</vt:lpstr>
      <vt:lpstr>Arial</vt:lpstr>
      <vt:lpstr>Arial</vt:lpstr>
      <vt:lpstr>Arial Black</vt:lpstr>
      <vt:lpstr>Calibri</vt:lpstr>
      <vt:lpstr>Söhne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REGLA GENERAL: LOS MEDIOS DE IMPUGNACIÓN COMPETENCIA DEL TET SE DEBEN PRESENTARSE ANTE EL ORGANO RESPONSABLE (TRÁMITE).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NOTIFICACIONES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PcUriel</dc:creator>
  <cp:lastModifiedBy>PcDaniel</cp:lastModifiedBy>
  <cp:revision>516</cp:revision>
  <cp:lastPrinted>2018-06-04T17:27:52Z</cp:lastPrinted>
  <dcterms:modified xsi:type="dcterms:W3CDTF">2024-04-01T21:01:42Z</dcterms:modified>
</cp:coreProperties>
</file>